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78" d="100"/>
          <a:sy n="78" d="100"/>
        </p:scale>
        <p:origin x="12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792947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11763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77737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84501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894660-AC45-4368-AE86-39F1169E24A4}"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50653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411319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894660-AC45-4368-AE86-39F1169E24A4}"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41299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894660-AC45-4368-AE86-39F1169E24A4}"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40667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94660-AC45-4368-AE86-39F1169E24A4}"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171152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203470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94660-AC45-4368-AE86-39F1169E24A4}"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C437-9D8D-48E4-BD15-E2A16700B27B}" type="slidenum">
              <a:rPr lang="en-US" smtClean="0"/>
              <a:t>‹#›</a:t>
            </a:fld>
            <a:endParaRPr lang="en-US"/>
          </a:p>
        </p:txBody>
      </p:sp>
    </p:spTree>
    <p:extLst>
      <p:ext uri="{BB962C8B-B14F-4D97-AF65-F5344CB8AC3E}">
        <p14:creationId xmlns:p14="http://schemas.microsoft.com/office/powerpoint/2010/main" val="60748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94660-AC45-4368-AE86-39F1169E24A4}" type="datetimeFigureOut">
              <a:rPr lang="en-US" smtClean="0"/>
              <a:t>4/12/2021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DC437-9D8D-48E4-BD15-E2A16700B27B}" type="slidenum">
              <a:rPr lang="en-US" smtClean="0"/>
              <a:t>‹#›</a:t>
            </a:fld>
            <a:endParaRPr lang="en-US"/>
          </a:p>
        </p:txBody>
      </p:sp>
    </p:spTree>
    <p:extLst>
      <p:ext uri="{BB962C8B-B14F-4D97-AF65-F5344CB8AC3E}">
        <p14:creationId xmlns:p14="http://schemas.microsoft.com/office/powerpoint/2010/main" val="281797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293" y="0"/>
            <a:ext cx="11627707" cy="6939207"/>
          </a:xfrm>
          <a:prstGeom prst="rect">
            <a:avLst/>
          </a:prstGeom>
        </p:spPr>
        <p:txBody>
          <a:bodyPr wrap="square">
            <a:spAutoFit/>
          </a:bodyPr>
          <a:lstStyle/>
          <a:p>
            <a:pPr algn="r"/>
            <a:r>
              <a:rPr lang="ar-SA" sz="2800" b="1" dirty="0" smtClean="0">
                <a:effectLst/>
                <a:latin typeface="Times New Roman" panose="02020603050405020304" pitchFamily="18" charset="0"/>
                <a:ea typeface="Times New Roman" panose="02020603050405020304" pitchFamily="18" charset="0"/>
              </a:rPr>
              <a:t>الأنظمة التمثيلية في البرمجة اللغوية العصبية</a:t>
            </a:r>
            <a:endParaRPr lang="en-US" sz="2800" b="1"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الأنظمه التمثيلة فى كتاب البرمجة اللغوية العصبية هى المظهر الذى نستقبل به البيانات من العالم الخارجي ونخزن فيها البيانات على الذاكرة ونستعديها بنفس النسق</a:t>
            </a:r>
            <a:r>
              <a:rPr lang="en-US" dirty="0" smtClean="0">
                <a:effectLst/>
                <a:latin typeface="Times New Roman" panose="02020603050405020304" pitchFamily="18" charset="0"/>
                <a:ea typeface="Times New Roman" panose="02020603050405020304" pitchFamily="18" charset="0"/>
              </a:rPr>
              <a:t> .</a:t>
            </a:r>
          </a:p>
          <a:p>
            <a:pPr algn="r"/>
            <a:r>
              <a:rPr lang="ar-SA" dirty="0" smtClean="0">
                <a:effectLst/>
                <a:latin typeface="Times New Roman" panose="02020603050405020304" pitchFamily="18" charset="0"/>
                <a:ea typeface="Times New Roman" panose="02020603050405020304" pitchFamily="18" charset="0"/>
              </a:rPr>
              <a:t>والأنظمة التمثيلية ثلاثة أشكال البصرى والسمعى والحسي</a:t>
            </a:r>
            <a:r>
              <a:rPr lang="en-US" dirty="0" smtClean="0">
                <a:effectLst/>
                <a:latin typeface="Times New Roman" panose="02020603050405020304" pitchFamily="18" charset="0"/>
                <a:ea typeface="Times New Roman" panose="02020603050405020304" pitchFamily="18" charset="0"/>
              </a:rPr>
              <a:t>.</a:t>
            </a:r>
          </a:p>
          <a:p>
            <a:pPr algn="r"/>
            <a:r>
              <a:rPr lang="ar-SA" dirty="0" smtClean="0">
                <a:effectLst/>
                <a:latin typeface="Times New Roman" panose="02020603050405020304" pitchFamily="18" charset="0"/>
                <a:ea typeface="Times New Roman" panose="02020603050405020304" pitchFamily="18" charset="0"/>
              </a:rPr>
              <a:t>ويلغب علينا واحد من الأنظمة غير أن يكمن فينا جميع الأنظمة</a:t>
            </a:r>
            <a:r>
              <a:rPr lang="en-US" dirty="0" smtClean="0">
                <a:effectLst/>
                <a:latin typeface="Times New Roman" panose="02020603050405020304" pitchFamily="18" charset="0"/>
                <a:ea typeface="Times New Roman" panose="02020603050405020304" pitchFamily="18" charset="0"/>
              </a:rPr>
              <a:t> .</a:t>
            </a:r>
          </a:p>
          <a:p>
            <a:pPr algn="r">
              <a:lnSpc>
                <a:spcPct val="107000"/>
              </a:lnSpc>
              <a:spcBef>
                <a:spcPts val="200"/>
              </a:spcBef>
              <a:spcAft>
                <a:spcPts val="0"/>
              </a:spcAft>
            </a:pPr>
            <a:r>
              <a:rPr lang="ar-SA"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منافع النسق التمثيلى</a:t>
            </a:r>
            <a:endParaRPr lang="en-US"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كلماته تثبت أن نظامه</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الفقرات اللغوية اللغوية</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المحاولة تستخدم فيها جميع الأنظمة فى المنصرم</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إيحاء يقظه</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البرمجة الإعلامية</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رؤيا فى وقت ما بكل الأنظمة صوت صورة واحساس</a:t>
            </a:r>
            <a:r>
              <a:rPr lang="ar-SY" dirty="0" smtClean="0">
                <a:effectLst/>
                <a:latin typeface="Times New Roman" panose="02020603050405020304" pitchFamily="18" charset="0"/>
                <a:ea typeface="Times New Roman" panose="02020603050405020304" pitchFamily="18" charset="0"/>
              </a:rPr>
              <a:t> </a:t>
            </a:r>
            <a:r>
              <a:rPr lang="en-US" dirty="0"/>
              <a:t> </a:t>
            </a:r>
          </a:p>
          <a:p>
            <a:pPr algn="r"/>
            <a:r>
              <a:rPr lang="ar-SA" b="1" dirty="0"/>
              <a:t>ما هو التفاوت بين الفرد البصري والسمعي والحسي ؟</a:t>
            </a:r>
            <a:endParaRPr lang="en-US" b="1" dirty="0"/>
          </a:p>
          <a:p>
            <a:pPr algn="r"/>
            <a:r>
              <a:rPr lang="en-US" dirty="0"/>
              <a:t>:</a:t>
            </a:r>
            <a:r>
              <a:rPr lang="ar-SA" dirty="0"/>
              <a:t>الفرد البصري</a:t>
            </a:r>
            <a:endParaRPr lang="en-US" dirty="0"/>
          </a:p>
          <a:p>
            <a:pPr algn="r"/>
            <a:r>
              <a:rPr lang="ar-SA" dirty="0"/>
              <a:t>كلماته فورية ومتقاربه ونبرة صوته عالية</a:t>
            </a:r>
            <a:r>
              <a:rPr lang="en-US" dirty="0"/>
              <a:t/>
            </a:r>
            <a:br>
              <a:rPr lang="en-US" dirty="0"/>
            </a:br>
            <a:r>
              <a:rPr lang="ar-SA" dirty="0"/>
              <a:t>حركه يده عالي</a:t>
            </a:r>
            <a:r>
              <a:rPr lang="en-US" dirty="0"/>
              <a:t/>
            </a:r>
            <a:br>
              <a:rPr lang="en-US" dirty="0"/>
            </a:br>
            <a:r>
              <a:rPr lang="ar-SA" dirty="0"/>
              <a:t>يتحرك بشكل سريع</a:t>
            </a:r>
            <a:r>
              <a:rPr lang="en-US" dirty="0"/>
              <a:t/>
            </a:r>
            <a:br>
              <a:rPr lang="en-US" dirty="0"/>
            </a:br>
            <a:r>
              <a:rPr lang="ar-SA" dirty="0"/>
              <a:t>يحب التفوق</a:t>
            </a:r>
            <a:r>
              <a:rPr lang="en-US" dirty="0"/>
              <a:t/>
            </a:r>
            <a:br>
              <a:rPr lang="en-US" dirty="0"/>
            </a:br>
            <a:r>
              <a:rPr lang="ar-SA" dirty="0"/>
              <a:t>اجتماعى بشكل كبيرً</a:t>
            </a:r>
            <a:endParaRPr lang="en-US" dirty="0"/>
          </a:p>
          <a:p>
            <a:pPr algn="r"/>
            <a:r>
              <a:rPr lang="en-US" dirty="0"/>
              <a:t>:</a:t>
            </a:r>
            <a:r>
              <a:rPr lang="ar-SA" dirty="0"/>
              <a:t>الشخص السمعى</a:t>
            </a:r>
            <a:endParaRPr lang="en-US" dirty="0"/>
          </a:p>
          <a:p>
            <a:pPr algn="r"/>
            <a:r>
              <a:rPr lang="ar-SA" dirty="0"/>
              <a:t>نبرة صوته متوسطه</a:t>
            </a:r>
            <a:r>
              <a:rPr lang="en-US" dirty="0"/>
              <a:t/>
            </a:r>
            <a:br>
              <a:rPr lang="en-US" dirty="0"/>
            </a:br>
            <a:r>
              <a:rPr lang="ar-SA" dirty="0"/>
              <a:t>الحركة متوسطه</a:t>
            </a:r>
            <a:r>
              <a:rPr lang="en-US" dirty="0"/>
              <a:t/>
            </a:r>
            <a:br>
              <a:rPr lang="en-US" dirty="0"/>
            </a:br>
            <a:r>
              <a:rPr lang="ar-SA" dirty="0"/>
              <a:t>يتحدث بأسلوب تشريح الخطاب</a:t>
            </a:r>
            <a:endParaRPr lang="en-US" dirty="0"/>
          </a:p>
          <a:p>
            <a:pPr algn="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018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492" y="98854"/>
            <a:ext cx="11932508" cy="1200329"/>
          </a:xfrm>
          <a:prstGeom prst="rect">
            <a:avLst/>
          </a:prstGeom>
        </p:spPr>
        <p:txBody>
          <a:bodyPr wrap="square">
            <a:spAutoFit/>
          </a:bodyPr>
          <a:lstStyle/>
          <a:p>
            <a:pPr algn="r"/>
            <a:r>
              <a:rPr lang="en-US" dirty="0" smtClean="0">
                <a:effectLst/>
                <a:latin typeface="Times New Roman" panose="02020603050405020304" pitchFamily="18" charset="0"/>
                <a:ea typeface="Times New Roman" panose="02020603050405020304" pitchFamily="18" charset="0"/>
              </a:rPr>
              <a:t>:</a:t>
            </a:r>
            <a:r>
              <a:rPr lang="ar-SA" dirty="0" smtClean="0">
                <a:effectLst/>
                <a:latin typeface="Times New Roman" panose="02020603050405020304" pitchFamily="18" charset="0"/>
                <a:ea typeface="Times New Roman" panose="02020603050405020304" pitchFamily="18" charset="0"/>
              </a:rPr>
              <a:t>الشخص الحسي</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صوته هابط وهادئ</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المفردات بعيده عن بعضها القلة</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بطئ التنفس</a:t>
            </a:r>
            <a:endParaRPr lang="en-US" dirty="0">
              <a:effectLst/>
              <a:latin typeface="Times New Roman" panose="02020603050405020304" pitchFamily="18" charset="0"/>
              <a:ea typeface="Times New Roman" panose="02020603050405020304" pitchFamily="18" charset="0"/>
            </a:endParaRPr>
          </a:p>
        </p:txBody>
      </p:sp>
      <p:pic>
        <p:nvPicPr>
          <p:cNvPr id="3" name="Picture 2" descr="Representative systems"/>
          <p:cNvPicPr/>
          <p:nvPr/>
        </p:nvPicPr>
        <p:blipFill>
          <a:blip r:embed="rId2">
            <a:extLst>
              <a:ext uri="{28A0092B-C50C-407E-A947-70E740481C1C}">
                <a14:useLocalDpi xmlns:a14="http://schemas.microsoft.com/office/drawing/2010/main" val="0"/>
              </a:ext>
            </a:extLst>
          </a:blip>
          <a:srcRect/>
          <a:stretch>
            <a:fillRect/>
          </a:stretch>
        </p:blipFill>
        <p:spPr bwMode="auto">
          <a:xfrm>
            <a:off x="786233" y="1433384"/>
            <a:ext cx="11063897" cy="4997235"/>
          </a:xfrm>
          <a:prstGeom prst="rect">
            <a:avLst/>
          </a:prstGeom>
          <a:noFill/>
          <a:ln>
            <a:noFill/>
          </a:ln>
        </p:spPr>
      </p:pic>
    </p:spTree>
    <p:extLst>
      <p:ext uri="{BB962C8B-B14F-4D97-AF65-F5344CB8AC3E}">
        <p14:creationId xmlns:p14="http://schemas.microsoft.com/office/powerpoint/2010/main" val="380198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568" y="123568"/>
            <a:ext cx="12068432" cy="5651675"/>
          </a:xfrm>
          <a:prstGeom prst="rect">
            <a:avLst/>
          </a:prstGeom>
        </p:spPr>
        <p:txBody>
          <a:bodyPr wrap="square">
            <a:spAutoFit/>
          </a:bodyPr>
          <a:lstStyle/>
          <a:p>
            <a:pPr algn="r">
              <a:lnSpc>
                <a:spcPct val="107000"/>
              </a:lnSpc>
              <a:spcBef>
                <a:spcPts val="200"/>
              </a:spcBef>
              <a:spcAft>
                <a:spcPts val="0"/>
              </a:spcAft>
            </a:pPr>
            <a:r>
              <a:rPr lang="ar-SA"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ويجب علينا التفريق بينهم</a:t>
            </a:r>
            <a:endParaRPr lang="en-US"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لإدراك الأخرين والتعامل مع الأخرين وفق أنظمتهم وهكذا ارتفاع الألفة . التخابر الواعى واللاواعى للإنسان فى كتاب البرمجة اللغوية العصبية</a:t>
            </a:r>
            <a:endParaRPr lang="en-US" dirty="0" smtClean="0">
              <a:effectLst/>
              <a:latin typeface="Times New Roman" panose="02020603050405020304" pitchFamily="18" charset="0"/>
              <a:ea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الذهن الواعى : يستوعب 7(+) أو (-) 2 معلومة فى الثانية</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الذهن الباطن : يستوعب 2 1,000,000 من البيانات فى الثانية</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الذهن الواعى يعى ما ينتج ذلك الأن ويتعامل مع شئ فرد فى وقت بعينة قدراتة محصورة وهو منطقى ومحلل ومتكلم</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يفطر بأسلوب متتالية مثل 1و2و3و …. الخ يقوم ببرمجة الذهن اللاواعى</a:t>
            </a:r>
            <a:endParaRPr lang="ar-SY" dirty="0" smtClean="0">
              <a:effectLst/>
              <a:latin typeface="Times New Roman" panose="02020603050405020304" pitchFamily="18" charset="0"/>
              <a:ea typeface="Times New Roman" panose="02020603050405020304" pitchFamily="18" charset="0"/>
            </a:endParaRPr>
          </a:p>
          <a:p>
            <a:pPr algn="r"/>
            <a:r>
              <a:rPr lang="ar-SA" dirty="0"/>
              <a:t>الذهن الباطن لا يدرك الموضوعات ويتعامل مع كل شئ فى وقت شخص إمكانياته لا مقيدة وهو تخيلى ومبتكر وصامت</a:t>
            </a:r>
            <a:r>
              <a:rPr lang="en-US" dirty="0"/>
              <a:t/>
            </a:r>
            <a:br>
              <a:rPr lang="en-US" dirty="0"/>
            </a:br>
            <a:r>
              <a:rPr lang="ar-SA" dirty="0"/>
              <a:t>يفكر بأسلوب تلقائية ويربط البيانات الحديثة ببساطة يقوم بتخزين جميع البيانات ومسئول عن سائر تحركات الجسد الداخلية والخارجية الوصلة الذهنى فى كتاب البرمجة اللغوية </a:t>
            </a:r>
            <a:r>
              <a:rPr lang="ar-SA" dirty="0" smtClean="0"/>
              <a:t>العصبية</a:t>
            </a:r>
            <a:endParaRPr lang="ar-SY" dirty="0" smtClean="0"/>
          </a:p>
          <a:p>
            <a:pPr algn="r"/>
            <a:endParaRPr lang="en-US" dirty="0"/>
          </a:p>
          <a:p>
            <a:pPr algn="r"/>
            <a:r>
              <a:rPr lang="ar-SA" b="1" dirty="0"/>
              <a:t>ما هو الوصلة الذهنى ؟</a:t>
            </a:r>
            <a:endParaRPr lang="en-US" b="1" dirty="0"/>
          </a:p>
          <a:p>
            <a:pPr algn="r"/>
            <a:r>
              <a:rPr lang="ar-SA" dirty="0"/>
              <a:t>فى أى وقت يكون فيه الواحد فى شأنه من الإنفعال القوى ويكون ثمة ايضا فى نفس الزمان منبه كأغنيه مثلا أو عطر محدد أو صورة فيتم بذاك الربط عصبياً بينهما بحيث إنه إذا سمع الواحد مثلاً نفس الأغنية فى أى وقت أخر فهى ستفجر نفس الإحساسات مرة ثانية</a:t>
            </a:r>
            <a:r>
              <a:rPr lang="en-US" dirty="0"/>
              <a:t> .</a:t>
            </a:r>
          </a:p>
          <a:p>
            <a:pPr algn="r"/>
            <a:r>
              <a:rPr lang="ar-SA" dirty="0"/>
              <a:t>الوصلة الذهنى ( بصرى ، شمي ، تزوقي ، سمعي ، حسي )</a:t>
            </a:r>
            <a:endParaRPr lang="en-US" dirty="0"/>
          </a:p>
          <a:p>
            <a:pPr algn="r"/>
            <a:r>
              <a:rPr lang="ar-SA" dirty="0"/>
              <a:t>يتخطى الإنسان فيما يتصل ذهنية محددة وفى نفس الدهر ينشأ منبه أو محرض ويتم إرتباطاً بينهما وحينما يتضح إحدهما نتذكر الأخر فحياتنا عامتها علاقات</a:t>
            </a:r>
            <a:endParaRPr lang="en-US" dirty="0"/>
          </a:p>
          <a:p>
            <a:pPr algn="r"/>
            <a:r>
              <a:rPr lang="ar-SA" dirty="0"/>
              <a:t>الاسم وصلة سمعى ، الصورة وصلة بصرى ، اللمس وصلة حسي</a:t>
            </a:r>
            <a:endParaRPr lang="en-US" dirty="0"/>
          </a:p>
          <a:p>
            <a:pPr algn="r"/>
            <a:r>
              <a:rPr lang="ar-SA" dirty="0"/>
              <a:t>ويذكر أيضاً فى كتاب البرمجة اللغوية العصبية أن هنالك علاقات رهبة وتنتشر من نفس نوعه وفق المسعى ، والتجربة تتبدل وتتطور إذا كانت مسعى </a:t>
            </a:r>
            <a:r>
              <a:rPr lang="ar-SA" dirty="0" smtClean="0"/>
              <a:t>عميقة</a:t>
            </a:r>
            <a:endParaRPr lang="ar-SY" dirty="0" smtClean="0"/>
          </a:p>
          <a:p>
            <a:pPr algn="r"/>
            <a:endParaRPr lang="ar-SY" dirty="0"/>
          </a:p>
          <a:p>
            <a:pPr algn="r"/>
            <a:endParaRPr lang="en-US" dirty="0"/>
          </a:p>
          <a:p>
            <a:pPr algn="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944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presentative systems"/>
          <p:cNvPicPr/>
          <p:nvPr/>
        </p:nvPicPr>
        <p:blipFill>
          <a:blip r:embed="rId2">
            <a:extLst>
              <a:ext uri="{28A0092B-C50C-407E-A947-70E740481C1C}">
                <a14:useLocalDpi xmlns:a14="http://schemas.microsoft.com/office/drawing/2010/main" val="0"/>
              </a:ext>
            </a:extLst>
          </a:blip>
          <a:srcRect/>
          <a:stretch>
            <a:fillRect/>
          </a:stretch>
        </p:blipFill>
        <p:spPr bwMode="auto">
          <a:xfrm>
            <a:off x="1556951" y="266744"/>
            <a:ext cx="9181070" cy="4070478"/>
          </a:xfrm>
          <a:prstGeom prst="rect">
            <a:avLst/>
          </a:prstGeom>
          <a:noFill/>
          <a:ln>
            <a:noFill/>
          </a:ln>
        </p:spPr>
      </p:pic>
      <p:sp>
        <p:nvSpPr>
          <p:cNvPr id="3" name="Rectangle 2"/>
          <p:cNvSpPr/>
          <p:nvPr/>
        </p:nvSpPr>
        <p:spPr>
          <a:xfrm>
            <a:off x="333632" y="4576157"/>
            <a:ext cx="11701849" cy="1496692"/>
          </a:xfrm>
          <a:prstGeom prst="rect">
            <a:avLst/>
          </a:prstGeom>
        </p:spPr>
        <p:txBody>
          <a:bodyPr wrap="square">
            <a:spAutoFit/>
          </a:bodyPr>
          <a:lstStyle/>
          <a:p>
            <a:pPr algn="r">
              <a:lnSpc>
                <a:spcPct val="107000"/>
              </a:lnSpc>
              <a:spcBef>
                <a:spcPts val="200"/>
              </a:spcBef>
              <a:spcAft>
                <a:spcPts val="0"/>
              </a:spcAft>
            </a:pPr>
            <a:r>
              <a:rPr lang="ar-SA"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ما هى المفاتيح الأربعة للعثور على الوصلة ؟</a:t>
            </a:r>
            <a:endParaRPr lang="en-US"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r"/>
            <a:r>
              <a:rPr lang="ar-SA" dirty="0" smtClean="0">
                <a:effectLst/>
                <a:latin typeface="Times New Roman" panose="02020603050405020304" pitchFamily="18" charset="0"/>
                <a:ea typeface="Times New Roman" panose="02020603050405020304" pitchFamily="18" charset="0"/>
              </a:rPr>
              <a:t>الشدة : ينبغي أن تكون فيما يتصل نفسية شديدة الشدة</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الموعد : يقتضي أن تبلغ المشاعى الى ذروة قوتها</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المفاضلة : يلزم أن يكون الوصلة متميزاً للحالة المطلوبة وإن يكون على يد واحدة من الحواس الخمسة</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r>
              <a:rPr lang="ar-SA" dirty="0" smtClean="0">
                <a:effectLst/>
                <a:latin typeface="Times New Roman" panose="02020603050405020304" pitchFamily="18" charset="0"/>
                <a:ea typeface="Times New Roman" panose="02020603050405020304" pitchFamily="18" charset="0"/>
              </a:rPr>
              <a:t>التكرارية : يلزم أن يكون الربط سلس الإستخدام مرات غفيرة لهذا إختر وصلة صاحب إشارة أو مقصد فيما يتعلق لك</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3685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141</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2021-04-12T07:20:48Z</dcterms:created>
  <dcterms:modified xsi:type="dcterms:W3CDTF">2021-04-12T12:17:31Z</dcterms:modified>
</cp:coreProperties>
</file>