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78" d="100"/>
          <a:sy n="78" d="100"/>
        </p:scale>
        <p:origin x="126"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894660-AC45-4368-AE86-39F1169E24A4}"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1792947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894660-AC45-4368-AE86-39F1169E24A4}"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1117630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894660-AC45-4368-AE86-39F1169E24A4}"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2777376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894660-AC45-4368-AE86-39F1169E24A4}"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1845015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894660-AC45-4368-AE86-39F1169E24A4}"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1506534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894660-AC45-4368-AE86-39F1169E24A4}" type="datetimeFigureOut">
              <a:rPr lang="en-US" smtClean="0"/>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4113199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894660-AC45-4368-AE86-39F1169E24A4}" type="datetimeFigureOut">
              <a:rPr lang="en-US" smtClean="0"/>
              <a:t>4/12/2021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1412994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894660-AC45-4368-AE86-39F1169E24A4}" type="datetimeFigureOut">
              <a:rPr lang="en-US" smtClean="0"/>
              <a:t>4/12/2021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2406671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894660-AC45-4368-AE86-39F1169E24A4}" type="datetimeFigureOut">
              <a:rPr lang="en-US" smtClean="0"/>
              <a:t>4/12/2021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1711521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894660-AC45-4368-AE86-39F1169E24A4}" type="datetimeFigureOut">
              <a:rPr lang="en-US" smtClean="0"/>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203470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894660-AC45-4368-AE86-39F1169E24A4}" type="datetimeFigureOut">
              <a:rPr lang="en-US" smtClean="0"/>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607485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894660-AC45-4368-AE86-39F1169E24A4}" type="datetimeFigureOut">
              <a:rPr lang="en-US" smtClean="0"/>
              <a:t>4/12/2021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0DC437-9D8D-48E4-BD15-E2A16700B27B}" type="slidenum">
              <a:rPr lang="en-US" smtClean="0"/>
              <a:t>‹#›</a:t>
            </a:fld>
            <a:endParaRPr lang="en-US"/>
          </a:p>
        </p:txBody>
      </p:sp>
    </p:spTree>
    <p:extLst>
      <p:ext uri="{BB962C8B-B14F-4D97-AF65-F5344CB8AC3E}">
        <p14:creationId xmlns:p14="http://schemas.microsoft.com/office/powerpoint/2010/main" val="2817976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2422" y="513394"/>
            <a:ext cx="11689492" cy="4446217"/>
          </a:xfrm>
          <a:prstGeom prst="rect">
            <a:avLst/>
          </a:prstGeom>
        </p:spPr>
        <p:txBody>
          <a:bodyPr wrap="square">
            <a:spAutoFit/>
          </a:bodyPr>
          <a:lstStyle/>
          <a:p>
            <a:pPr algn="r"/>
            <a:r>
              <a:rPr lang="ar-SA" sz="2800" b="1" dirty="0" smtClean="0">
                <a:effectLst/>
                <a:latin typeface="Times New Roman" panose="02020603050405020304" pitchFamily="18" charset="0"/>
                <a:ea typeface="Times New Roman" panose="02020603050405020304" pitchFamily="18" charset="0"/>
              </a:rPr>
              <a:t>البرمجة اللغوية العصبية</a:t>
            </a:r>
            <a:endParaRPr lang="en-US" sz="2800" b="1" dirty="0" smtClean="0">
              <a:effectLst/>
              <a:latin typeface="Times New Roman" panose="02020603050405020304" pitchFamily="18" charset="0"/>
              <a:ea typeface="Times New Roman" panose="02020603050405020304" pitchFamily="18" charset="0"/>
            </a:endParaRPr>
          </a:p>
          <a:p>
            <a:pPr algn="r">
              <a:lnSpc>
                <a:spcPct val="107000"/>
              </a:lnSpc>
              <a:spcBef>
                <a:spcPts val="200"/>
              </a:spcBef>
              <a:spcAft>
                <a:spcPts val="0"/>
              </a:spcAft>
            </a:pPr>
            <a:r>
              <a:rPr lang="ar-SA" b="1" dirty="0" smtClean="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rPr>
              <a:t>ما هو البرمجة اللغوية العصبية؟</a:t>
            </a:r>
            <a:endParaRPr lang="en-US" b="1" dirty="0" smtClean="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r"/>
            <a:r>
              <a:rPr lang="ar-SA" dirty="0" smtClean="0">
                <a:effectLst/>
                <a:latin typeface="Times New Roman" panose="02020603050405020304" pitchFamily="18" charset="0"/>
                <a:ea typeface="Times New Roman" panose="02020603050405020304" pitchFamily="18" charset="0"/>
              </a:rPr>
              <a:t>يساعد البرمجة اللغوية العصبية الناس على تغيير الطريقة التي يفكرون بها ويتصرفون ويتواصلون مع أنفسهم ومع الآخرين للتغلب على المشاكل والوصول إلى التميز</a:t>
            </a:r>
            <a:r>
              <a:rPr lang="en-US" dirty="0" smtClean="0">
                <a:effectLst/>
                <a:latin typeface="Times New Roman" panose="02020603050405020304" pitchFamily="18" charset="0"/>
                <a:ea typeface="Times New Roman" panose="02020603050405020304" pitchFamily="18" charset="0"/>
              </a:rPr>
              <a:t>.</a:t>
            </a:r>
          </a:p>
          <a:p>
            <a:pPr algn="r"/>
            <a:r>
              <a:rPr lang="ar-SA" dirty="0" smtClean="0">
                <a:effectLst/>
                <a:latin typeface="Times New Roman" panose="02020603050405020304" pitchFamily="18" charset="0"/>
                <a:ea typeface="Times New Roman" panose="02020603050405020304" pitchFamily="18" charset="0"/>
              </a:rPr>
              <a:t>البرمجة اللغوية العصبية هي دراسة للتميز السلوكي والمعرفي</a:t>
            </a:r>
            <a:endParaRPr lang="en-US" dirty="0" smtClean="0">
              <a:effectLst/>
              <a:latin typeface="Times New Roman" panose="02020603050405020304" pitchFamily="18" charset="0"/>
              <a:ea typeface="Times New Roman" panose="02020603050405020304" pitchFamily="18" charset="0"/>
            </a:endParaRPr>
          </a:p>
          <a:p>
            <a:pPr algn="r"/>
            <a:r>
              <a:rPr lang="ar-SA" dirty="0" smtClean="0">
                <a:effectLst/>
                <a:latin typeface="Times New Roman" panose="02020603050405020304" pitchFamily="18" charset="0"/>
                <a:ea typeface="Times New Roman" panose="02020603050405020304" pitchFamily="18" charset="0"/>
              </a:rPr>
              <a:t>يرمز</a:t>
            </a:r>
            <a:r>
              <a:rPr lang="en-US" dirty="0" smtClean="0">
                <a:effectLst/>
                <a:latin typeface="Times New Roman" panose="02020603050405020304" pitchFamily="18" charset="0"/>
                <a:ea typeface="Times New Roman" panose="02020603050405020304" pitchFamily="18" charset="0"/>
              </a:rPr>
              <a:t> N </a:t>
            </a:r>
            <a:r>
              <a:rPr lang="ar-SA" dirty="0" smtClean="0">
                <a:effectLst/>
                <a:latin typeface="Times New Roman" panose="02020603050405020304" pitchFamily="18" charset="0"/>
                <a:ea typeface="Times New Roman" panose="02020603050405020304" pitchFamily="18" charset="0"/>
              </a:rPr>
              <a:t>في البرمجة اللغوية العصبية إلى</a:t>
            </a:r>
            <a:r>
              <a:rPr lang="en-US" dirty="0" smtClean="0">
                <a:effectLst/>
                <a:latin typeface="Times New Roman" panose="02020603050405020304" pitchFamily="18" charset="0"/>
                <a:ea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rPr>
              <a:t>Neuro</a:t>
            </a:r>
            <a:r>
              <a:rPr lang="en-US" dirty="0" smtClean="0">
                <a:effectLst/>
                <a:latin typeface="Times New Roman" panose="02020603050405020304" pitchFamily="18" charset="0"/>
                <a:ea typeface="Times New Roman" panose="02020603050405020304" pitchFamily="18" charset="0"/>
              </a:rPr>
              <a:t> - </a:t>
            </a:r>
            <a:r>
              <a:rPr lang="ar-SA" dirty="0" smtClean="0">
                <a:effectLst/>
                <a:latin typeface="Times New Roman" panose="02020603050405020304" pitchFamily="18" charset="0"/>
                <a:ea typeface="Times New Roman" panose="02020603050405020304" pitchFamily="18" charset="0"/>
              </a:rPr>
              <a:t>كيف نستخدم عقولنا وأجسادنا لإنتاج نتائج حياتنا</a:t>
            </a:r>
            <a:r>
              <a:rPr lang="en-US" dirty="0" smtClean="0">
                <a:effectLst/>
                <a:latin typeface="Times New Roman" panose="02020603050405020304" pitchFamily="18" charset="0"/>
                <a:ea typeface="Times New Roman" panose="02020603050405020304" pitchFamily="18" charset="0"/>
              </a:rPr>
              <a:t/>
            </a:r>
            <a:br>
              <a:rPr lang="en-US" dirty="0" smtClean="0">
                <a:effectLst/>
                <a:latin typeface="Times New Roman" panose="02020603050405020304" pitchFamily="18" charset="0"/>
                <a:ea typeface="Times New Roman" panose="02020603050405020304" pitchFamily="18" charset="0"/>
              </a:rPr>
            </a:br>
            <a:r>
              <a:rPr lang="en-US" dirty="0" smtClean="0">
                <a:effectLst/>
                <a:latin typeface="Times New Roman" panose="02020603050405020304" pitchFamily="18" charset="0"/>
                <a:ea typeface="Times New Roman" panose="02020603050405020304" pitchFamily="18" charset="0"/>
              </a:rPr>
              <a:t>L in NLP </a:t>
            </a:r>
            <a:r>
              <a:rPr lang="ar-SA" dirty="0" smtClean="0">
                <a:effectLst/>
                <a:latin typeface="Times New Roman" panose="02020603050405020304" pitchFamily="18" charset="0"/>
                <a:ea typeface="Times New Roman" panose="02020603050405020304" pitchFamily="18" charset="0"/>
              </a:rPr>
              <a:t>تعني</a:t>
            </a:r>
            <a:r>
              <a:rPr lang="en-US" dirty="0" smtClean="0">
                <a:effectLst/>
                <a:latin typeface="Times New Roman" panose="02020603050405020304" pitchFamily="18" charset="0"/>
                <a:ea typeface="Times New Roman" panose="02020603050405020304" pitchFamily="18" charset="0"/>
              </a:rPr>
              <a:t> Linguistic - </a:t>
            </a:r>
            <a:r>
              <a:rPr lang="ar-SA" dirty="0" smtClean="0">
                <a:effectLst/>
                <a:latin typeface="Times New Roman" panose="02020603050405020304" pitchFamily="18" charset="0"/>
                <a:ea typeface="Times New Roman" panose="02020603050405020304" pitchFamily="18" charset="0"/>
              </a:rPr>
              <a:t>كيف نقوم بترميز المعلومات من العالم من حولنا والأفكار الداخلية حتى نتمكن من فهمها. كيف ننقل أفكارنا للآخرين</a:t>
            </a:r>
            <a:r>
              <a:rPr lang="en-US" dirty="0" smtClean="0">
                <a:effectLst/>
                <a:latin typeface="Times New Roman" panose="02020603050405020304" pitchFamily="18" charset="0"/>
                <a:ea typeface="Times New Roman" panose="02020603050405020304" pitchFamily="18" charset="0"/>
              </a:rPr>
              <a:t>.</a:t>
            </a:r>
            <a:br>
              <a:rPr lang="en-US" dirty="0" smtClean="0">
                <a:effectLst/>
                <a:latin typeface="Times New Roman" panose="02020603050405020304" pitchFamily="18" charset="0"/>
                <a:ea typeface="Times New Roman" panose="02020603050405020304" pitchFamily="18" charset="0"/>
              </a:rPr>
            </a:br>
            <a:r>
              <a:rPr lang="en-US" dirty="0" smtClean="0">
                <a:effectLst/>
                <a:latin typeface="Times New Roman" panose="02020603050405020304" pitchFamily="18" charset="0"/>
                <a:ea typeface="Times New Roman" panose="02020603050405020304" pitchFamily="18" charset="0"/>
              </a:rPr>
              <a:t>P in NLP </a:t>
            </a:r>
            <a:r>
              <a:rPr lang="ar-SA" dirty="0" smtClean="0">
                <a:effectLst/>
                <a:latin typeface="Times New Roman" panose="02020603050405020304" pitchFamily="18" charset="0"/>
                <a:ea typeface="Times New Roman" panose="02020603050405020304" pitchFamily="18" charset="0"/>
              </a:rPr>
              <a:t>تعني البرمجة - كيف يتفاعل دماغنا وجسمنا مع الأفكار الداخلية المختلفة والمعلومات الخارجية لإنتاج سلوك وعادات وتفكير متكرر</a:t>
            </a:r>
            <a:r>
              <a:rPr lang="en-US" dirty="0" smtClean="0">
                <a:effectLst/>
                <a:latin typeface="Times New Roman" panose="02020603050405020304" pitchFamily="18" charset="0"/>
                <a:ea typeface="Times New Roman" panose="02020603050405020304" pitchFamily="18" charset="0"/>
              </a:rPr>
              <a:t>.</a:t>
            </a:r>
          </a:p>
          <a:p>
            <a:pPr algn="r"/>
            <a:r>
              <a:rPr lang="ar-SA" dirty="0" smtClean="0">
                <a:effectLst/>
                <a:latin typeface="Times New Roman" panose="02020603050405020304" pitchFamily="18" charset="0"/>
                <a:ea typeface="Times New Roman" panose="02020603050405020304" pitchFamily="18" charset="0"/>
              </a:rPr>
              <a:t>لقد دعا الكثيرون البرمجة اللغوية العصبية إلى دليل المستخدم للدماغ. كيف تستخدم عقلك عن قصد للحصول على نتائج أفضل والحصول على الحياة بالطريقة التي نريدها</a:t>
            </a:r>
            <a:r>
              <a:rPr lang="en-US" dirty="0" smtClean="0">
                <a:effectLst/>
                <a:latin typeface="Times New Roman" panose="02020603050405020304" pitchFamily="18" charset="0"/>
                <a:ea typeface="Times New Roman" panose="02020603050405020304" pitchFamily="18" charset="0"/>
              </a:rPr>
              <a:t>.</a:t>
            </a:r>
          </a:p>
          <a:p>
            <a:pPr algn="r"/>
            <a:r>
              <a:rPr lang="ar-SA" dirty="0" smtClean="0">
                <a:effectLst/>
                <a:latin typeface="Times New Roman" panose="02020603050405020304" pitchFamily="18" charset="0"/>
                <a:ea typeface="Times New Roman" panose="02020603050405020304" pitchFamily="18" charset="0"/>
              </a:rPr>
              <a:t>سوف تساعدك البرمجة اللغوية العصبية</a:t>
            </a:r>
            <a:r>
              <a:rPr lang="en-US" dirty="0" smtClean="0">
                <a:effectLst/>
                <a:latin typeface="Times New Roman" panose="02020603050405020304" pitchFamily="18" charset="0"/>
                <a:ea typeface="Times New Roman" panose="02020603050405020304" pitchFamily="18" charset="0"/>
              </a:rPr>
              <a:t> (NLP) </a:t>
            </a:r>
            <a:r>
              <a:rPr lang="ar-SA" dirty="0" smtClean="0">
                <a:effectLst/>
                <a:latin typeface="Times New Roman" panose="02020603050405020304" pitchFamily="18" charset="0"/>
                <a:ea typeface="Times New Roman" panose="02020603050405020304" pitchFamily="18" charset="0"/>
              </a:rPr>
              <a:t>على إنشاء (وإعادة) حياتك بالطريقة التي تريدها</a:t>
            </a:r>
            <a:r>
              <a:rPr lang="en-US" dirty="0" smtClean="0">
                <a:effectLst/>
                <a:latin typeface="Times New Roman" panose="02020603050405020304" pitchFamily="18" charset="0"/>
                <a:ea typeface="Times New Roman" panose="02020603050405020304" pitchFamily="18" charset="0"/>
              </a:rPr>
              <a:t>.</a:t>
            </a:r>
            <a:br>
              <a:rPr lang="en-US" dirty="0" smtClean="0">
                <a:effectLst/>
                <a:latin typeface="Times New Roman" panose="02020603050405020304" pitchFamily="18" charset="0"/>
                <a:ea typeface="Times New Roman" panose="02020603050405020304" pitchFamily="18" charset="0"/>
              </a:rPr>
            </a:br>
            <a:r>
              <a:rPr lang="ar-SA" dirty="0" smtClean="0">
                <a:effectLst/>
                <a:latin typeface="Times New Roman" panose="02020603050405020304" pitchFamily="18" charset="0"/>
                <a:ea typeface="Times New Roman" panose="02020603050405020304" pitchFamily="18" charset="0"/>
              </a:rPr>
              <a:t>يمنحك البرمجة اللغوية العصبية عملية لتحقيق النتائج المرجوة. يوفر البرمجة اللغوية العصبية</a:t>
            </a:r>
            <a:r>
              <a:rPr lang="en-US" dirty="0" smtClean="0">
                <a:effectLst/>
                <a:latin typeface="Times New Roman" panose="02020603050405020304" pitchFamily="18" charset="0"/>
                <a:ea typeface="Times New Roman" panose="02020603050405020304" pitchFamily="18" charset="0"/>
              </a:rPr>
              <a:t> (NLP) </a:t>
            </a:r>
            <a:r>
              <a:rPr lang="ar-SA" dirty="0" smtClean="0">
                <a:effectLst/>
                <a:latin typeface="Times New Roman" panose="02020603050405020304" pitchFamily="18" charset="0"/>
                <a:ea typeface="Times New Roman" panose="02020603050405020304" pitchFamily="18" charset="0"/>
              </a:rPr>
              <a:t>فهمًا لكيفية تفكير الناس وتصرفهم وبالتالي يمكنك من التأثير على الآخرين</a:t>
            </a:r>
            <a:endParaRPr lang="ar-SY" dirty="0" smtClean="0">
              <a:effectLst/>
              <a:latin typeface="Times New Roman" panose="02020603050405020304" pitchFamily="18" charset="0"/>
              <a:ea typeface="Times New Roman" panose="02020603050405020304" pitchFamily="18" charset="0"/>
            </a:endParaRPr>
          </a:p>
          <a:p>
            <a:pPr algn="r"/>
            <a:endParaRPr lang="ar-SY" dirty="0">
              <a:latin typeface="Times New Roman" panose="02020603050405020304" pitchFamily="18" charset="0"/>
              <a:ea typeface="Times New Roman" panose="02020603050405020304" pitchFamily="18" charset="0"/>
            </a:endParaRPr>
          </a:p>
          <a:p>
            <a:pPr algn="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97223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LP"/>
          <p:cNvPicPr/>
          <p:nvPr/>
        </p:nvPicPr>
        <p:blipFill>
          <a:blip r:embed="rId2">
            <a:extLst>
              <a:ext uri="{28A0092B-C50C-407E-A947-70E740481C1C}">
                <a14:useLocalDpi xmlns:a14="http://schemas.microsoft.com/office/drawing/2010/main" val="0"/>
              </a:ext>
            </a:extLst>
          </a:blip>
          <a:srcRect/>
          <a:stretch>
            <a:fillRect/>
          </a:stretch>
        </p:blipFill>
        <p:spPr bwMode="auto">
          <a:xfrm>
            <a:off x="378460" y="439737"/>
            <a:ext cx="11435080" cy="5978525"/>
          </a:xfrm>
          <a:prstGeom prst="rect">
            <a:avLst/>
          </a:prstGeom>
          <a:noFill/>
          <a:ln>
            <a:noFill/>
          </a:ln>
        </p:spPr>
      </p:pic>
    </p:spTree>
    <p:extLst>
      <p:ext uri="{BB962C8B-B14F-4D97-AF65-F5344CB8AC3E}">
        <p14:creationId xmlns:p14="http://schemas.microsoft.com/office/powerpoint/2010/main" val="1882062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415" y="185351"/>
            <a:ext cx="11602995" cy="6743128"/>
          </a:xfrm>
          <a:prstGeom prst="rect">
            <a:avLst/>
          </a:prstGeom>
        </p:spPr>
        <p:txBody>
          <a:bodyPr wrap="square">
            <a:spAutoFit/>
          </a:bodyPr>
          <a:lstStyle/>
          <a:p>
            <a:pPr algn="r">
              <a:lnSpc>
                <a:spcPct val="107000"/>
              </a:lnSpc>
              <a:spcBef>
                <a:spcPts val="200"/>
              </a:spcBef>
              <a:spcAft>
                <a:spcPts val="0"/>
              </a:spcAft>
            </a:pPr>
            <a:r>
              <a:rPr lang="ar-SA" b="1" dirty="0" smtClean="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rPr>
              <a:t>كيف تريد أن تكون قادرًا على</a:t>
            </a:r>
            <a:endParaRPr lang="en-US" b="1" dirty="0" smtClean="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r"/>
            <a:r>
              <a:rPr lang="ar-SA" dirty="0" smtClean="0">
                <a:effectLst/>
                <a:latin typeface="Times New Roman" panose="02020603050405020304" pitchFamily="18" charset="0"/>
                <a:ea typeface="Times New Roman" panose="02020603050405020304" pitchFamily="18" charset="0"/>
              </a:rPr>
              <a:t>السيطرة على حالتك الذهنية؟</a:t>
            </a:r>
            <a:r>
              <a:rPr lang="en-US" dirty="0" smtClean="0">
                <a:effectLst/>
                <a:latin typeface="Times New Roman" panose="02020603050405020304" pitchFamily="18" charset="0"/>
                <a:ea typeface="Times New Roman" panose="02020603050405020304" pitchFamily="18" charset="0"/>
              </a:rPr>
              <a:t/>
            </a:r>
            <a:br>
              <a:rPr lang="en-US" dirty="0" smtClean="0">
                <a:effectLst/>
                <a:latin typeface="Times New Roman" panose="02020603050405020304" pitchFamily="18" charset="0"/>
                <a:ea typeface="Times New Roman" panose="02020603050405020304" pitchFamily="18" charset="0"/>
              </a:rPr>
            </a:br>
            <a:r>
              <a:rPr lang="ar-SA" dirty="0" smtClean="0">
                <a:effectLst/>
                <a:latin typeface="Times New Roman" panose="02020603050405020304" pitchFamily="18" charset="0"/>
                <a:ea typeface="Times New Roman" panose="02020603050405020304" pitchFamily="18" charset="0"/>
              </a:rPr>
              <a:t>تدرك إمكاناتك؟</a:t>
            </a:r>
            <a:r>
              <a:rPr lang="en-US" dirty="0" smtClean="0">
                <a:effectLst/>
                <a:latin typeface="Times New Roman" panose="02020603050405020304" pitchFamily="18" charset="0"/>
                <a:ea typeface="Times New Roman" panose="02020603050405020304" pitchFamily="18" charset="0"/>
              </a:rPr>
              <a:t/>
            </a:r>
            <a:br>
              <a:rPr lang="en-US" dirty="0" smtClean="0">
                <a:effectLst/>
                <a:latin typeface="Times New Roman" panose="02020603050405020304" pitchFamily="18" charset="0"/>
                <a:ea typeface="Times New Roman" panose="02020603050405020304" pitchFamily="18" charset="0"/>
              </a:rPr>
            </a:br>
            <a:r>
              <a:rPr lang="ar-SA" dirty="0" smtClean="0">
                <a:effectLst/>
                <a:latin typeface="Times New Roman" panose="02020603050405020304" pitchFamily="18" charset="0"/>
                <a:ea typeface="Times New Roman" panose="02020603050405020304" pitchFamily="18" charset="0"/>
              </a:rPr>
              <a:t>تحقيق الأهداف والنتائج المرجوة؟</a:t>
            </a:r>
            <a:r>
              <a:rPr lang="en-US" dirty="0" smtClean="0">
                <a:effectLst/>
                <a:latin typeface="Times New Roman" panose="02020603050405020304" pitchFamily="18" charset="0"/>
                <a:ea typeface="Times New Roman" panose="02020603050405020304" pitchFamily="18" charset="0"/>
              </a:rPr>
              <a:t/>
            </a:r>
            <a:br>
              <a:rPr lang="en-US" dirty="0" smtClean="0">
                <a:effectLst/>
                <a:latin typeface="Times New Roman" panose="02020603050405020304" pitchFamily="18" charset="0"/>
                <a:ea typeface="Times New Roman" panose="02020603050405020304" pitchFamily="18" charset="0"/>
              </a:rPr>
            </a:br>
            <a:r>
              <a:rPr lang="ar-SA" dirty="0" smtClean="0">
                <a:effectLst/>
                <a:latin typeface="Times New Roman" panose="02020603050405020304" pitchFamily="18" charset="0"/>
                <a:ea typeface="Times New Roman" panose="02020603050405020304" pitchFamily="18" charset="0"/>
              </a:rPr>
              <a:t>هل تعتقد أن حياتك ستتحسن من خلال القدرة على فهم</a:t>
            </a:r>
            <a:r>
              <a:rPr lang="en-US" dirty="0" smtClean="0">
                <a:effectLst/>
                <a:latin typeface="Times New Roman" panose="02020603050405020304" pitchFamily="18" charset="0"/>
                <a:ea typeface="Times New Roman" panose="02020603050405020304" pitchFamily="18" charset="0"/>
              </a:rPr>
              <a:t>:</a:t>
            </a:r>
          </a:p>
          <a:p>
            <a:pPr algn="r"/>
            <a:r>
              <a:rPr lang="ar-SA" dirty="0" smtClean="0">
                <a:effectLst/>
                <a:latin typeface="Times New Roman" panose="02020603050405020304" pitchFamily="18" charset="0"/>
                <a:ea typeface="Times New Roman" panose="02020603050405020304" pitchFamily="18" charset="0"/>
              </a:rPr>
              <a:t>ما الذي يحفز الناس؟</a:t>
            </a:r>
            <a:r>
              <a:rPr lang="en-US" dirty="0" smtClean="0">
                <a:effectLst/>
                <a:latin typeface="Times New Roman" panose="02020603050405020304" pitchFamily="18" charset="0"/>
                <a:ea typeface="Times New Roman" panose="02020603050405020304" pitchFamily="18" charset="0"/>
              </a:rPr>
              <a:t/>
            </a:r>
            <a:br>
              <a:rPr lang="en-US" dirty="0" smtClean="0">
                <a:effectLst/>
                <a:latin typeface="Times New Roman" panose="02020603050405020304" pitchFamily="18" charset="0"/>
                <a:ea typeface="Times New Roman" panose="02020603050405020304" pitchFamily="18" charset="0"/>
              </a:rPr>
            </a:br>
            <a:r>
              <a:rPr lang="ar-SA" dirty="0" smtClean="0">
                <a:effectLst/>
                <a:latin typeface="Times New Roman" panose="02020603050405020304" pitchFamily="18" charset="0"/>
                <a:ea typeface="Times New Roman" panose="02020603050405020304" pitchFamily="18" charset="0"/>
              </a:rPr>
              <a:t>كيف تحفز الناس باستخدامك للغة وكيف تتصرف؟</a:t>
            </a:r>
            <a:r>
              <a:rPr lang="en-US" dirty="0" smtClean="0">
                <a:effectLst/>
                <a:latin typeface="Times New Roman" panose="02020603050405020304" pitchFamily="18" charset="0"/>
                <a:ea typeface="Times New Roman" panose="02020603050405020304" pitchFamily="18" charset="0"/>
              </a:rPr>
              <a:t/>
            </a:r>
            <a:br>
              <a:rPr lang="en-US" dirty="0" smtClean="0">
                <a:effectLst/>
                <a:latin typeface="Times New Roman" panose="02020603050405020304" pitchFamily="18" charset="0"/>
                <a:ea typeface="Times New Roman" panose="02020603050405020304" pitchFamily="18" charset="0"/>
              </a:rPr>
            </a:br>
            <a:r>
              <a:rPr lang="ar-SA" dirty="0" smtClean="0">
                <a:effectLst/>
                <a:latin typeface="Times New Roman" panose="02020603050405020304" pitchFamily="18" charset="0"/>
                <a:ea typeface="Times New Roman" panose="02020603050405020304" pitchFamily="18" charset="0"/>
              </a:rPr>
              <a:t>كيف يؤثر ما تقوله وما تفعله على الآخرين بشكل إيجابي وسلبي؟</a:t>
            </a:r>
            <a:r>
              <a:rPr lang="en-US" dirty="0" smtClean="0">
                <a:effectLst/>
                <a:latin typeface="Times New Roman" panose="02020603050405020304" pitchFamily="18" charset="0"/>
                <a:ea typeface="Times New Roman" panose="02020603050405020304" pitchFamily="18" charset="0"/>
              </a:rPr>
              <a:t/>
            </a:r>
            <a:br>
              <a:rPr lang="en-US" dirty="0" smtClean="0">
                <a:effectLst/>
                <a:latin typeface="Times New Roman" panose="02020603050405020304" pitchFamily="18" charset="0"/>
                <a:ea typeface="Times New Roman" panose="02020603050405020304" pitchFamily="18" charset="0"/>
              </a:rPr>
            </a:br>
            <a:r>
              <a:rPr lang="ar-SA" dirty="0" smtClean="0">
                <a:effectLst/>
                <a:latin typeface="Times New Roman" panose="02020603050405020304" pitchFamily="18" charset="0"/>
                <a:ea typeface="Times New Roman" panose="02020603050405020304" pitchFamily="18" charset="0"/>
              </a:rPr>
              <a:t>هذا ما يمكّنك البرمجة اللغوية العصبية من القيام به</a:t>
            </a:r>
            <a:endParaRPr lang="en-US" dirty="0" smtClean="0">
              <a:effectLst/>
              <a:latin typeface="Times New Roman" panose="02020603050405020304" pitchFamily="18" charset="0"/>
              <a:ea typeface="Times New Roman" panose="02020603050405020304" pitchFamily="18" charset="0"/>
            </a:endParaRPr>
          </a:p>
          <a:p>
            <a:pPr algn="r">
              <a:lnSpc>
                <a:spcPct val="107000"/>
              </a:lnSpc>
              <a:spcBef>
                <a:spcPts val="200"/>
              </a:spcBef>
              <a:spcAft>
                <a:spcPts val="0"/>
              </a:spcAft>
            </a:pPr>
            <a:r>
              <a:rPr lang="ar-SA" b="1" dirty="0" smtClean="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rPr>
              <a:t>ما هو البرمجة اللغوية العصبية بالضبط؟</a:t>
            </a:r>
            <a:endParaRPr lang="en-US" b="1" dirty="0" smtClean="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r"/>
            <a:r>
              <a:rPr lang="ar-SA" dirty="0" smtClean="0">
                <a:effectLst/>
                <a:latin typeface="Times New Roman" panose="02020603050405020304" pitchFamily="18" charset="0"/>
                <a:ea typeface="Times New Roman" panose="02020603050405020304" pitchFamily="18" charset="0"/>
              </a:rPr>
              <a:t>البرمجة اللغوية العصبية - خمسة مبادئ للنجاح</a:t>
            </a:r>
            <a:r>
              <a:rPr lang="en-US" dirty="0" smtClean="0">
                <a:effectLst/>
                <a:latin typeface="Times New Roman" panose="02020603050405020304" pitchFamily="18" charset="0"/>
                <a:ea typeface="Times New Roman" panose="02020603050405020304" pitchFamily="18" charset="0"/>
              </a:rPr>
              <a:t/>
            </a:r>
            <a:br>
              <a:rPr lang="en-US" dirty="0" smtClean="0">
                <a:effectLst/>
                <a:latin typeface="Times New Roman" panose="02020603050405020304" pitchFamily="18" charset="0"/>
                <a:ea typeface="Times New Roman" panose="02020603050405020304" pitchFamily="18" charset="0"/>
              </a:rPr>
            </a:br>
            <a:r>
              <a:rPr lang="ar-SA" dirty="0" smtClean="0">
                <a:effectLst/>
                <a:latin typeface="Times New Roman" panose="02020603050405020304" pitchFamily="18" charset="0"/>
                <a:ea typeface="Times New Roman" panose="02020603050405020304" pitchFamily="18" charset="0"/>
              </a:rPr>
              <a:t>شارك في إنشائه ريتشارد باندلر وجون غريندر في السبعينيات ، ويستخدم البرمجة اللغوية العصبية الآن على نطاق واسع في الأعمال ، والتدريب ، والعلاج ، والتعليم. قصدت</a:t>
            </a:r>
            <a:r>
              <a:rPr lang="en-US" dirty="0" smtClean="0">
                <a:effectLst/>
                <a:latin typeface="Times New Roman" panose="02020603050405020304" pitchFamily="18" charset="0"/>
                <a:ea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rPr>
              <a:t>Bandler</a:t>
            </a:r>
            <a:r>
              <a:rPr lang="en-US" dirty="0" smtClean="0">
                <a:effectLst/>
                <a:latin typeface="Times New Roman" panose="02020603050405020304" pitchFamily="18" charset="0"/>
                <a:ea typeface="Times New Roman" panose="02020603050405020304" pitchFamily="18" charset="0"/>
              </a:rPr>
              <a:t> and Grinder </a:t>
            </a:r>
            <a:r>
              <a:rPr lang="ar-SA" dirty="0" smtClean="0">
                <a:effectLst/>
                <a:latin typeface="Times New Roman" panose="02020603050405020304" pitchFamily="18" charset="0"/>
                <a:ea typeface="Times New Roman" panose="02020603050405020304" pitchFamily="18" charset="0"/>
              </a:rPr>
              <a:t>في الأصل أن تكون وسيلة لتعلم أي مهارة من أي شخص ، والأساس هو ، "إذا كنت تستطيع القيام بذلك ، فيمكنني فعل ذلك أيضًا. طالما يمكنني معرفة كيفية القيام بذلك. ثم يمكنني أن أكون نموذجًا لك</a:t>
            </a:r>
            <a:endParaRPr lang="en-US" dirty="0" smtClean="0">
              <a:effectLst/>
              <a:latin typeface="Times New Roman" panose="02020603050405020304" pitchFamily="18" charset="0"/>
              <a:ea typeface="Times New Roman" panose="02020603050405020304" pitchFamily="18" charset="0"/>
            </a:endParaRPr>
          </a:p>
          <a:p>
            <a:pPr algn="r"/>
            <a:r>
              <a:rPr lang="ar-SA" sz="1600" dirty="0">
                <a:latin typeface="Calibri" panose="020F0502020204030204" pitchFamily="34" charset="0"/>
                <a:ea typeface="Calibri" panose="020F0502020204030204" pitchFamily="34" charset="0"/>
              </a:rPr>
              <a:t>أطلق عليها البعض "جعل الكيفية </a:t>
            </a:r>
            <a:r>
              <a:rPr lang="ar-SA" sz="1600" dirty="0" smtClean="0">
                <a:latin typeface="Calibri" panose="020F0502020204030204" pitchFamily="34" charset="0"/>
                <a:ea typeface="Calibri" panose="020F0502020204030204" pitchFamily="34" charset="0"/>
              </a:rPr>
              <a:t>ممكنة</a:t>
            </a:r>
            <a:endParaRPr lang="ar-SY" sz="1600" dirty="0" smtClean="0">
              <a:latin typeface="Calibri" panose="020F0502020204030204" pitchFamily="34" charset="0"/>
              <a:ea typeface="Calibri" panose="020F0502020204030204" pitchFamily="34" charset="0"/>
            </a:endParaRPr>
          </a:p>
          <a:p>
            <a:pPr algn="r"/>
            <a:endParaRPr lang="ar-SY" sz="1600" dirty="0">
              <a:latin typeface="Calibri" panose="020F0502020204030204" pitchFamily="34" charset="0"/>
            </a:endParaRPr>
          </a:p>
          <a:p>
            <a:pPr algn="r"/>
            <a:r>
              <a:rPr lang="en-US" b="1" dirty="0"/>
              <a:t>:</a:t>
            </a:r>
            <a:r>
              <a:rPr lang="ar-SA" b="1" dirty="0"/>
              <a:t>في الأساس هو</a:t>
            </a:r>
            <a:endParaRPr lang="en-US" b="1" dirty="0"/>
          </a:p>
          <a:p>
            <a:pPr algn="r"/>
            <a:r>
              <a:rPr lang="ar-SA" dirty="0"/>
              <a:t>دراسة التميز السلوكي</a:t>
            </a:r>
            <a:r>
              <a:rPr lang="en-US" dirty="0"/>
              <a:t>.</a:t>
            </a:r>
            <a:br>
              <a:rPr lang="en-US" dirty="0"/>
            </a:br>
            <a:r>
              <a:rPr lang="ar-SA" dirty="0"/>
              <a:t>كيف نفكر ونستخدم عقولنا</a:t>
            </a:r>
            <a:r>
              <a:rPr lang="en-US" dirty="0"/>
              <a:t> (</a:t>
            </a:r>
            <a:r>
              <a:rPr lang="en-US" dirty="0" err="1"/>
              <a:t>Neuro</a:t>
            </a:r>
            <a:r>
              <a:rPr lang="en-US" dirty="0"/>
              <a:t>) </a:t>
            </a:r>
            <a:r>
              <a:rPr lang="ar-SA" dirty="0"/>
              <a:t>، جنبًا إلى جنب مع اللغة التي نستخدمها (اللغوية) ، والإجراءات التي نتخذها (البرمجة) من أجل تحقيق النتائج المرجوة</a:t>
            </a:r>
            <a:r>
              <a:rPr lang="en-US" dirty="0"/>
              <a:t>.</a:t>
            </a:r>
          </a:p>
          <a:p>
            <a:pPr algn="r"/>
            <a:r>
              <a:rPr lang="ar-SA" dirty="0"/>
              <a:t>التفكير في العودة الآن</a:t>
            </a:r>
            <a:r>
              <a:rPr lang="en-US" dirty="0"/>
              <a:t> ... ..</a:t>
            </a:r>
            <a:br>
              <a:rPr lang="en-US" dirty="0"/>
            </a:br>
            <a:r>
              <a:rPr lang="ar-SA" dirty="0"/>
              <a:t>تذكر عندما كنت طفلاً وكان العالم يبدو مكانًا ممتعًا وممتعًا. لا داعي للقلق بشأن عدم وجود ما يكفي من الوقت ، أو المال ، أو الحليب في الثلاجة ، أو الحبر في قلمك ... لن تغضب أو تغضب من قفز شخص ما في قائمة الانتظار أمامك ، أو ترك مصابيح الضباب مضاءة. أشعة الشمس ، أو الغضب من نفسك لأنك نسيت أن تفعل شيئًا أو صدمت إصبع قدمك بشكل متكرر! لم تشعر بالذنب في طلب المزيد ، أو عدم تنظيف أسنانك قبل الذهاب إلى الفراش. في الواقع قد يكون هذا قد أضاف إلى الإثارة</a:t>
            </a:r>
            <a:endParaRPr lang="en-US" dirty="0"/>
          </a:p>
        </p:txBody>
      </p:sp>
    </p:spTree>
    <p:extLst>
      <p:ext uri="{BB962C8B-B14F-4D97-AF65-F5344CB8AC3E}">
        <p14:creationId xmlns:p14="http://schemas.microsoft.com/office/powerpoint/2010/main" val="3958785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946" y="86498"/>
            <a:ext cx="11986054" cy="6955750"/>
          </a:xfrm>
          <a:prstGeom prst="rect">
            <a:avLst/>
          </a:prstGeom>
        </p:spPr>
        <p:txBody>
          <a:bodyPr wrap="square">
            <a:spAutoFit/>
          </a:bodyPr>
          <a:lstStyle/>
          <a:p>
            <a:pPr algn="r"/>
            <a:r>
              <a:rPr lang="ar-SA" dirty="0" smtClean="0">
                <a:effectLst/>
                <a:latin typeface="Times New Roman" panose="02020603050405020304" pitchFamily="18" charset="0"/>
                <a:ea typeface="Times New Roman" panose="02020603050405020304" pitchFamily="18" charset="0"/>
              </a:rPr>
              <a:t>ماذا حصل؟؟؟</a:t>
            </a:r>
            <a:endParaRPr lang="en-US" dirty="0" smtClean="0">
              <a:effectLst/>
              <a:latin typeface="Times New Roman" panose="02020603050405020304" pitchFamily="18" charset="0"/>
              <a:ea typeface="Times New Roman" panose="02020603050405020304" pitchFamily="18" charset="0"/>
            </a:endParaRPr>
          </a:p>
          <a:p>
            <a:pPr algn="r"/>
            <a:r>
              <a:rPr lang="ar-SA" dirty="0" smtClean="0">
                <a:effectLst/>
                <a:latin typeface="Times New Roman" panose="02020603050405020304" pitchFamily="18" charset="0"/>
                <a:ea typeface="Times New Roman" panose="02020603050405020304" pitchFamily="18" charset="0"/>
              </a:rPr>
              <a:t>عندما يحدث شيء لنا أو من حولنا ، نأخذ الحدث من خلال حواسنا في البصر والصوت واللمس والذوق والشم</a:t>
            </a:r>
            <a:r>
              <a:rPr lang="en-US" dirty="0" smtClean="0">
                <a:effectLst/>
                <a:latin typeface="Times New Roman" panose="02020603050405020304" pitchFamily="18" charset="0"/>
                <a:ea typeface="Times New Roman" panose="02020603050405020304" pitchFamily="18" charset="0"/>
              </a:rPr>
              <a:t>.</a:t>
            </a:r>
          </a:p>
          <a:p>
            <a:pPr algn="r"/>
            <a:r>
              <a:rPr lang="ar-SA" dirty="0" smtClean="0">
                <a:effectLst/>
                <a:latin typeface="Times New Roman" panose="02020603050405020304" pitchFamily="18" charset="0"/>
                <a:ea typeface="Times New Roman" panose="02020603050405020304" pitchFamily="18" charset="0"/>
              </a:rPr>
              <a:t>ثم يقوم دماغنا بمعالجة المعلومات وهنا تكمن المشكلة الأولى. نتلقى حوالي 2،000،000 بت من المعلومات في الثانية من خلال حواسنا ويمكن لدماغنا فقط التعامل مع حوالي 7 من هذه البتات. لذلك من أجل إكمال معالجة المعلومات ، يقوم دماغنا بتصفية المعلومات إلى سبع بتات. من الواضح أن هذا يعني أنه يجب حذف 1،999،993 بت. هذا هو السبب في أن شخصين يواجهان نفس الحدث قد يكون لديهم ذكريات مختلفة تمامًا عنه</a:t>
            </a:r>
            <a:r>
              <a:rPr lang="en-US" dirty="0" smtClean="0">
                <a:effectLst/>
                <a:latin typeface="Times New Roman" panose="02020603050405020304" pitchFamily="18" charset="0"/>
                <a:ea typeface="Times New Roman" panose="02020603050405020304" pitchFamily="18" charset="0"/>
              </a:rPr>
              <a:t>.</a:t>
            </a:r>
          </a:p>
          <a:p>
            <a:pPr algn="r"/>
            <a:r>
              <a:rPr lang="ar-SA" dirty="0" smtClean="0">
                <a:effectLst/>
                <a:latin typeface="Times New Roman" panose="02020603050405020304" pitchFamily="18" charset="0"/>
                <a:ea typeface="Times New Roman" panose="02020603050405020304" pitchFamily="18" charset="0"/>
              </a:rPr>
              <a:t>ما تبقى لنا هو ذاكرتنا للحدث. هذه الذكرى يمكن الوصول إليها في أذهاننا من خلال استدعاء الصور والأصوات والمشاعر والأذواق والروائح</a:t>
            </a:r>
            <a:endParaRPr lang="ar-SY" dirty="0" smtClean="0">
              <a:effectLst/>
              <a:latin typeface="Times New Roman" panose="02020603050405020304" pitchFamily="18" charset="0"/>
              <a:ea typeface="Times New Roman" panose="02020603050405020304" pitchFamily="18" charset="0"/>
            </a:endParaRPr>
          </a:p>
          <a:p>
            <a:pPr algn="r"/>
            <a:r>
              <a:rPr lang="en-US" dirty="0" smtClean="0">
                <a:effectLst/>
                <a:latin typeface="Times New Roman" panose="02020603050405020304" pitchFamily="18" charset="0"/>
                <a:ea typeface="Times New Roman" panose="02020603050405020304" pitchFamily="18" charset="0"/>
              </a:rPr>
              <a:t>.</a:t>
            </a:r>
          </a:p>
          <a:p>
            <a:pPr algn="r"/>
            <a:r>
              <a:rPr lang="ar-SA" sz="1600" b="1" dirty="0">
                <a:latin typeface="Calibri" panose="020F0502020204030204" pitchFamily="34" charset="0"/>
                <a:ea typeface="Calibri" panose="020F0502020204030204" pitchFamily="34" charset="0"/>
              </a:rPr>
              <a:t>إذا كنت قد استمتعت بالحدث ولديك ذكريات جيدة عنه ، فسوف يجعلك ذلك تشعر بالرضا ويولد سلوكًا إيجابيًا فيك ، إذا فسر عقلك ذلك على أنه سيئ ، فسوف تشعر بشكل عام بالسلبية وتتصرف وفقًا لذلك ما الذي يمنعك من وضع يدك في النار؟ ليس الأمر أن شخصًا ما أخبرك بعدم القيام بذلك ، بل لأن التفكير في القيام بذلك يثير أفكارًا عن الألم ، والحرق أمر مزعج ، فأنت تعلم أنه من خلال التجربة وبالتالي لا تفعل </a:t>
            </a:r>
            <a:r>
              <a:rPr lang="ar-SA" sz="1600" b="1" dirty="0" smtClean="0">
                <a:latin typeface="Calibri" panose="020F0502020204030204" pitchFamily="34" charset="0"/>
                <a:ea typeface="Calibri" panose="020F0502020204030204" pitchFamily="34" charset="0"/>
              </a:rPr>
              <a:t>ذلك</a:t>
            </a:r>
            <a:r>
              <a:rPr lang="en-US" dirty="0" smtClean="0"/>
              <a:t> </a:t>
            </a:r>
          </a:p>
          <a:p>
            <a:pPr algn="r"/>
            <a:r>
              <a:rPr lang="ar-SA" dirty="0" smtClean="0"/>
              <a:t>كأطفال </a:t>
            </a:r>
            <a:r>
              <a:rPr lang="ar-SA" dirty="0"/>
              <a:t>، لم تكن لدينا خبرة سابقة في الحياة تعطينا ذكريات جيدة أو سيئة ، لذلك كنا غافلين ، متحمسين للأحداث الجديدة</a:t>
            </a:r>
            <a:r>
              <a:rPr lang="en-US" dirty="0"/>
              <a:t>.</a:t>
            </a:r>
          </a:p>
          <a:p>
            <a:pPr algn="r"/>
            <a:r>
              <a:rPr lang="ar-SA" dirty="0"/>
              <a:t>نحن نأخذ الأحداث من خلال حواسنا ، ونعالج الأفكار ، ونخلق الذكريات ، والأفكار المتبقية لنا تحدد الإجراءات التي نتخذها ، سواء كانت إيجابية أم سلبية</a:t>
            </a:r>
            <a:r>
              <a:rPr lang="en-US" dirty="0"/>
              <a:t>.</a:t>
            </a:r>
          </a:p>
          <a:p>
            <a:pPr algn="r"/>
            <a:r>
              <a:rPr lang="ar-SA" dirty="0"/>
              <a:t>بالنظر إلى أن أفعالنا تحدد نتائجنا في الحياة ، ألن يكون من المفيد التحكم في هذه العملية؟ البرمجة اللغوية العصبية يجعلك في السيطرة</a:t>
            </a:r>
            <a:r>
              <a:rPr lang="en-US" dirty="0"/>
              <a:t>!</a:t>
            </a:r>
          </a:p>
          <a:p>
            <a:pPr algn="r"/>
            <a:r>
              <a:rPr lang="ar-SA" dirty="0"/>
              <a:t>كل منا لديه واحد أو اثنين من الحواس المفضلة التي نستخدمها لاستيعاب الأحداث واسترجاعها. لذلك ، قد يقوم البعض منا بتخزين معظم ذكرياتنا في تنسيق صور ، بعضها في أصوات ، والبعض الآخر في مشاعر. نستخدم جميعًا حواسنا جميعًا ولكننا نفضل استخدام بعض حواسنا أكثر من </a:t>
            </a:r>
            <a:r>
              <a:rPr lang="ar-SA" dirty="0" smtClean="0"/>
              <a:t>غيرها</a:t>
            </a:r>
            <a:endParaRPr lang="ar-SY" dirty="0" smtClean="0"/>
          </a:p>
          <a:p>
            <a:pPr algn="r"/>
            <a:endParaRPr lang="ar-SY" dirty="0"/>
          </a:p>
          <a:p>
            <a:pPr algn="r"/>
            <a:r>
              <a:rPr lang="ar-SA" b="1" dirty="0"/>
              <a:t>أي من العبارات التالية تفضل؟</a:t>
            </a:r>
            <a:endParaRPr lang="en-US" b="1" dirty="0"/>
          </a:p>
          <a:p>
            <a:pPr algn="r"/>
            <a:r>
              <a:rPr lang="ar-SA" dirty="0"/>
              <a:t>أنا أتخذ قرارات بناء على</a:t>
            </a:r>
            <a:r>
              <a:rPr lang="en-US" dirty="0"/>
              <a:t>….</a:t>
            </a:r>
          </a:p>
          <a:p>
            <a:pPr algn="r"/>
            <a:r>
              <a:rPr lang="en-US" dirty="0"/>
              <a:t>... </a:t>
            </a:r>
            <a:r>
              <a:rPr lang="ar-SA" dirty="0"/>
              <a:t>ما يبدو أفضل بالنسبة لي</a:t>
            </a:r>
            <a:r>
              <a:rPr lang="en-US" dirty="0"/>
              <a:t>.</a:t>
            </a:r>
          </a:p>
          <a:p>
            <a:pPr algn="r"/>
            <a:r>
              <a:rPr lang="en-US" dirty="0"/>
              <a:t>... </a:t>
            </a:r>
            <a:r>
              <a:rPr lang="ar-SA" dirty="0"/>
              <a:t>أي طريقة تبدو أفضل</a:t>
            </a:r>
            <a:r>
              <a:rPr lang="en-US" dirty="0"/>
              <a:t>.</a:t>
            </a:r>
          </a:p>
          <a:p>
            <a:pPr algn="r"/>
            <a:r>
              <a:rPr lang="en-US" dirty="0"/>
              <a:t>... </a:t>
            </a:r>
            <a:r>
              <a:rPr lang="ar-SA" dirty="0"/>
              <a:t>مستوى المشاعر</a:t>
            </a:r>
            <a:r>
              <a:rPr lang="en-US" dirty="0"/>
              <a:t>.</a:t>
            </a:r>
          </a:p>
          <a:p>
            <a:pPr algn="r"/>
            <a:r>
              <a:rPr lang="ar-SA" dirty="0"/>
              <a:t>إذا بدت العبارة الأولى هي الأنسب ، فهذا قد ناشد إحساسك البصري. إذا كان الخيار الثاني يبدو أفضل ، فهذا يعني أنه يجذب حاسة السمع لديك ، وإذا شعرت بالراحة الثالثة فهذا من شأنه أن يتناسب مع أجهزة الاستشعار أو الحس الحركي</a:t>
            </a:r>
            <a:r>
              <a:rPr lang="en-US" dirty="0"/>
              <a:t>.</a:t>
            </a:r>
          </a:p>
          <a:p>
            <a:pPr algn="r"/>
            <a:r>
              <a:rPr lang="ar-SA" dirty="0"/>
              <a:t>يمكنك التأثير على أفعالك وتصرفات الآخرين من خلال فهم كيفية التواصل بالطريقة المفضلة لهذا الشخص</a:t>
            </a:r>
            <a:endParaRPr lang="en-US" dirty="0"/>
          </a:p>
          <a:p>
            <a:pPr algn="r"/>
            <a:endParaRPr lang="en-US" b="1" dirty="0"/>
          </a:p>
        </p:txBody>
      </p:sp>
    </p:spTree>
    <p:extLst>
      <p:ext uri="{BB962C8B-B14F-4D97-AF65-F5344CB8AC3E}">
        <p14:creationId xmlns:p14="http://schemas.microsoft.com/office/powerpoint/2010/main" val="1298207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TotalTime>
  <Words>269</Words>
  <Application>Microsoft Office PowerPoint</Application>
  <PresentationFormat>Widescreen</PresentationFormat>
  <Paragraphs>35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7</cp:revision>
  <dcterms:created xsi:type="dcterms:W3CDTF">2021-04-12T07:20:48Z</dcterms:created>
  <dcterms:modified xsi:type="dcterms:W3CDTF">2021-04-12T12:26:52Z</dcterms:modified>
</cp:coreProperties>
</file>