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78" d="100"/>
          <a:sy n="78" d="100"/>
        </p:scale>
        <p:origin x="126"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894660-AC45-4368-AE86-39F1169E24A4}"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0DC437-9D8D-48E4-BD15-E2A16700B27B}" type="slidenum">
              <a:rPr lang="en-US" smtClean="0"/>
              <a:t>‹#›</a:t>
            </a:fld>
            <a:endParaRPr lang="en-US"/>
          </a:p>
        </p:txBody>
      </p:sp>
    </p:spTree>
    <p:extLst>
      <p:ext uri="{BB962C8B-B14F-4D97-AF65-F5344CB8AC3E}">
        <p14:creationId xmlns:p14="http://schemas.microsoft.com/office/powerpoint/2010/main" val="1792947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894660-AC45-4368-AE86-39F1169E24A4}"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0DC437-9D8D-48E4-BD15-E2A16700B27B}" type="slidenum">
              <a:rPr lang="en-US" smtClean="0"/>
              <a:t>‹#›</a:t>
            </a:fld>
            <a:endParaRPr lang="en-US"/>
          </a:p>
        </p:txBody>
      </p:sp>
    </p:spTree>
    <p:extLst>
      <p:ext uri="{BB962C8B-B14F-4D97-AF65-F5344CB8AC3E}">
        <p14:creationId xmlns:p14="http://schemas.microsoft.com/office/powerpoint/2010/main" val="1117630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894660-AC45-4368-AE86-39F1169E24A4}"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0DC437-9D8D-48E4-BD15-E2A16700B27B}" type="slidenum">
              <a:rPr lang="en-US" smtClean="0"/>
              <a:t>‹#›</a:t>
            </a:fld>
            <a:endParaRPr lang="en-US"/>
          </a:p>
        </p:txBody>
      </p:sp>
    </p:spTree>
    <p:extLst>
      <p:ext uri="{BB962C8B-B14F-4D97-AF65-F5344CB8AC3E}">
        <p14:creationId xmlns:p14="http://schemas.microsoft.com/office/powerpoint/2010/main" val="2777376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894660-AC45-4368-AE86-39F1169E24A4}"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0DC437-9D8D-48E4-BD15-E2A16700B27B}" type="slidenum">
              <a:rPr lang="en-US" smtClean="0"/>
              <a:t>‹#›</a:t>
            </a:fld>
            <a:endParaRPr lang="en-US"/>
          </a:p>
        </p:txBody>
      </p:sp>
    </p:spTree>
    <p:extLst>
      <p:ext uri="{BB962C8B-B14F-4D97-AF65-F5344CB8AC3E}">
        <p14:creationId xmlns:p14="http://schemas.microsoft.com/office/powerpoint/2010/main" val="1845015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894660-AC45-4368-AE86-39F1169E24A4}"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0DC437-9D8D-48E4-BD15-E2A16700B27B}" type="slidenum">
              <a:rPr lang="en-US" smtClean="0"/>
              <a:t>‹#›</a:t>
            </a:fld>
            <a:endParaRPr lang="en-US"/>
          </a:p>
        </p:txBody>
      </p:sp>
    </p:spTree>
    <p:extLst>
      <p:ext uri="{BB962C8B-B14F-4D97-AF65-F5344CB8AC3E}">
        <p14:creationId xmlns:p14="http://schemas.microsoft.com/office/powerpoint/2010/main" val="1506534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894660-AC45-4368-AE86-39F1169E24A4}" type="datetimeFigureOut">
              <a:rPr lang="en-US" smtClean="0"/>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0DC437-9D8D-48E4-BD15-E2A16700B27B}" type="slidenum">
              <a:rPr lang="en-US" smtClean="0"/>
              <a:t>‹#›</a:t>
            </a:fld>
            <a:endParaRPr lang="en-US"/>
          </a:p>
        </p:txBody>
      </p:sp>
    </p:spTree>
    <p:extLst>
      <p:ext uri="{BB962C8B-B14F-4D97-AF65-F5344CB8AC3E}">
        <p14:creationId xmlns:p14="http://schemas.microsoft.com/office/powerpoint/2010/main" val="4113199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894660-AC45-4368-AE86-39F1169E24A4}" type="datetimeFigureOut">
              <a:rPr lang="en-US" smtClean="0"/>
              <a:t>4/12/2021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0DC437-9D8D-48E4-BD15-E2A16700B27B}" type="slidenum">
              <a:rPr lang="en-US" smtClean="0"/>
              <a:t>‹#›</a:t>
            </a:fld>
            <a:endParaRPr lang="en-US"/>
          </a:p>
        </p:txBody>
      </p:sp>
    </p:spTree>
    <p:extLst>
      <p:ext uri="{BB962C8B-B14F-4D97-AF65-F5344CB8AC3E}">
        <p14:creationId xmlns:p14="http://schemas.microsoft.com/office/powerpoint/2010/main" val="1412994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894660-AC45-4368-AE86-39F1169E24A4}" type="datetimeFigureOut">
              <a:rPr lang="en-US" smtClean="0"/>
              <a:t>4/12/2021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0DC437-9D8D-48E4-BD15-E2A16700B27B}" type="slidenum">
              <a:rPr lang="en-US" smtClean="0"/>
              <a:t>‹#›</a:t>
            </a:fld>
            <a:endParaRPr lang="en-US"/>
          </a:p>
        </p:txBody>
      </p:sp>
    </p:spTree>
    <p:extLst>
      <p:ext uri="{BB962C8B-B14F-4D97-AF65-F5344CB8AC3E}">
        <p14:creationId xmlns:p14="http://schemas.microsoft.com/office/powerpoint/2010/main" val="2406671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894660-AC45-4368-AE86-39F1169E24A4}" type="datetimeFigureOut">
              <a:rPr lang="en-US" smtClean="0"/>
              <a:t>4/12/2021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0DC437-9D8D-48E4-BD15-E2A16700B27B}" type="slidenum">
              <a:rPr lang="en-US" smtClean="0"/>
              <a:t>‹#›</a:t>
            </a:fld>
            <a:endParaRPr lang="en-US"/>
          </a:p>
        </p:txBody>
      </p:sp>
    </p:spTree>
    <p:extLst>
      <p:ext uri="{BB962C8B-B14F-4D97-AF65-F5344CB8AC3E}">
        <p14:creationId xmlns:p14="http://schemas.microsoft.com/office/powerpoint/2010/main" val="1711521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894660-AC45-4368-AE86-39F1169E24A4}" type="datetimeFigureOut">
              <a:rPr lang="en-US" smtClean="0"/>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0DC437-9D8D-48E4-BD15-E2A16700B27B}" type="slidenum">
              <a:rPr lang="en-US" smtClean="0"/>
              <a:t>‹#›</a:t>
            </a:fld>
            <a:endParaRPr lang="en-US"/>
          </a:p>
        </p:txBody>
      </p:sp>
    </p:spTree>
    <p:extLst>
      <p:ext uri="{BB962C8B-B14F-4D97-AF65-F5344CB8AC3E}">
        <p14:creationId xmlns:p14="http://schemas.microsoft.com/office/powerpoint/2010/main" val="203470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894660-AC45-4368-AE86-39F1169E24A4}" type="datetimeFigureOut">
              <a:rPr lang="en-US" smtClean="0"/>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0DC437-9D8D-48E4-BD15-E2A16700B27B}" type="slidenum">
              <a:rPr lang="en-US" smtClean="0"/>
              <a:t>‹#›</a:t>
            </a:fld>
            <a:endParaRPr lang="en-US"/>
          </a:p>
        </p:txBody>
      </p:sp>
    </p:spTree>
    <p:extLst>
      <p:ext uri="{BB962C8B-B14F-4D97-AF65-F5344CB8AC3E}">
        <p14:creationId xmlns:p14="http://schemas.microsoft.com/office/powerpoint/2010/main" val="607485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894660-AC45-4368-AE86-39F1169E24A4}" type="datetimeFigureOut">
              <a:rPr lang="en-US" smtClean="0"/>
              <a:t>4/12/2021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0DC437-9D8D-48E4-BD15-E2A16700B27B}" type="slidenum">
              <a:rPr lang="en-US" smtClean="0"/>
              <a:t>‹#›</a:t>
            </a:fld>
            <a:endParaRPr lang="en-US"/>
          </a:p>
        </p:txBody>
      </p:sp>
    </p:spTree>
    <p:extLst>
      <p:ext uri="{BB962C8B-B14F-4D97-AF65-F5344CB8AC3E}">
        <p14:creationId xmlns:p14="http://schemas.microsoft.com/office/powerpoint/2010/main" val="2817976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4461433"/>
          </a:xfrm>
        </p:spPr>
        <p:txBody>
          <a:bodyPr>
            <a:noAutofit/>
          </a:bodyPr>
          <a:lstStyle/>
          <a:p>
            <a:pPr algn="r"/>
            <a:r>
              <a:rPr lang="ar-SA" sz="1800" b="1" dirty="0"/>
              <a:t>فرضيات البرمجة اللغوية العصبية</a:t>
            </a:r>
            <a:r>
              <a:rPr lang="en-US" sz="1800" b="1" dirty="0"/>
              <a:t/>
            </a:r>
            <a:br>
              <a:rPr lang="en-US" sz="1800" b="1" dirty="0"/>
            </a:br>
            <a:r>
              <a:rPr lang="en-US" sz="1800" b="1" dirty="0"/>
              <a:t> </a:t>
            </a:r>
            <a:r>
              <a:rPr lang="ar-SA" sz="1800" b="1" dirty="0"/>
              <a:t>التحويل يصنع التحويل</a:t>
            </a:r>
            <a:r>
              <a:rPr lang="en-US" sz="1800" b="1" dirty="0"/>
              <a:t/>
            </a:r>
            <a:br>
              <a:rPr lang="en-US" sz="1800" b="1" dirty="0"/>
            </a:br>
            <a:r>
              <a:rPr lang="ar-SA" sz="1800" dirty="0"/>
              <a:t>عامتنا يود أن يبدل العديد في عمره.. ذاك واضح</a:t>
            </a:r>
            <a:r>
              <a:rPr lang="en-US" sz="1800" dirty="0"/>
              <a:t>.</a:t>
            </a:r>
            <a:br>
              <a:rPr lang="en-US" sz="1800" dirty="0"/>
            </a:br>
            <a:r>
              <a:rPr lang="ar-SA" sz="1800" dirty="0"/>
              <a:t>لِكَي تحول حياتك وكل ما حولك فإن المفتاح الحقيقي هو: تحويل نفسك أنت</a:t>
            </a:r>
            <a:r>
              <a:rPr lang="en-US" sz="1800" dirty="0"/>
              <a:t>!</a:t>
            </a:r>
            <a:br>
              <a:rPr lang="en-US" sz="1800" dirty="0"/>
            </a:br>
            <a:r>
              <a:rPr lang="ar-SA" sz="1800" dirty="0"/>
              <a:t>لأن حياتك وظروفك ومعاملة الناس لك هي من صنع أسلوبك أنت في التناقل مع الحياة.. لو أنه عملك لا يعجبك, فإنك أنت من يعمل فيه.. فإنك أنت الذي لا يطور إمكانياته، أو يدرس أكثر، أو يتقصى أكثر.. إذا كان الناس يعاملونك على نحو سيئ, فمن الذي عوّدهم على ذاك؟</a:t>
            </a:r>
            <a:r>
              <a:rPr lang="en-US" sz="1800" dirty="0"/>
              <a:t/>
            </a:r>
            <a:br>
              <a:rPr lang="en-US" sz="1800" dirty="0"/>
            </a:br>
            <a:r>
              <a:rPr lang="ar-SA" sz="1800" dirty="0"/>
              <a:t>تلك النقطة أومن بها إيماناً حقيقياً.. لو أردت أن تبدل عالمك, ابدأ بتحويل نفسك، وأسلوب وكيفية تفكيرك، وأساليبك في الحياة</a:t>
            </a:r>
            <a:r>
              <a:rPr lang="en-US" sz="1800" dirty="0"/>
              <a:t>..</a:t>
            </a:r>
            <a:br>
              <a:rPr lang="en-US" sz="1800" dirty="0"/>
            </a:br>
            <a:r>
              <a:rPr lang="ar-SA" sz="1800" dirty="0"/>
              <a:t>تحويل عالمك الداخلي سيغير عالمك الخارجي.. تلك هي الحقيقة</a:t>
            </a:r>
            <a:r>
              <a:rPr lang="en-US" sz="1800" dirty="0"/>
              <a:t>.</a:t>
            </a:r>
            <a:br>
              <a:rPr lang="en-US" sz="1800" dirty="0"/>
            </a:br>
            <a:r>
              <a:rPr lang="en-US" sz="1800" b="1" dirty="0"/>
              <a:t> </a:t>
            </a:r>
            <a:r>
              <a:rPr lang="ar-SA" sz="1800" b="1" dirty="0"/>
              <a:t>الخريطة ليست المكان</a:t>
            </a:r>
            <a:r>
              <a:rPr lang="en-US" sz="1800" b="1" dirty="0"/>
              <a:t/>
            </a:r>
            <a:br>
              <a:rPr lang="en-US" sz="1800" b="1" dirty="0"/>
            </a:br>
            <a:r>
              <a:rPr lang="ar-SA" sz="1800" dirty="0"/>
              <a:t>كلمتكم من قبل عن أن خريطة العاصمة المصرية القاهرة ليست هي القاهرة عاصمة مصر</a:t>
            </a:r>
            <a:r>
              <a:rPr lang="en-US" sz="1800" dirty="0"/>
              <a:t/>
            </a:r>
            <a:br>
              <a:rPr lang="en-US" sz="1800" dirty="0"/>
            </a:br>
            <a:r>
              <a:rPr lang="ar-SA" sz="1800" dirty="0"/>
              <a:t>الخريطة من الممكن أن تكون قديمة أو غير دقيقة.. مثلما أنها حتما ليست القاهرة عاصمة مصر ذاتها</a:t>
            </a:r>
            <a:r>
              <a:rPr lang="en-US" sz="1800" dirty="0"/>
              <a:t/>
            </a:r>
            <a:br>
              <a:rPr lang="en-US" sz="1800" dirty="0"/>
            </a:br>
            <a:r>
              <a:rPr lang="ar-SA" sz="1800" dirty="0"/>
              <a:t>نفس الشيء.. إدراكك للواقع ليس هو الواقع</a:t>
            </a:r>
            <a:r>
              <a:rPr lang="en-US" sz="1800" dirty="0"/>
              <a:t/>
            </a:r>
            <a:br>
              <a:rPr lang="en-US" sz="1800" dirty="0"/>
            </a:br>
            <a:r>
              <a:rPr lang="ar-SA" sz="1800" dirty="0"/>
              <a:t>لو كنت تعتقد أن الحياة سيئة.. فمعنى ذاك أن خريطتك (اعتقادك) تقول: إن الحياة سيئة.. وليس معنى ذلك أن الحياة ذاتها سيئة</a:t>
            </a:r>
            <a:r>
              <a:rPr lang="en-US" sz="1800" dirty="0"/>
              <a:t/>
            </a:r>
            <a:br>
              <a:rPr lang="en-US" sz="1800" dirty="0"/>
            </a:br>
            <a:r>
              <a:rPr lang="ar-SA" sz="1800" dirty="0"/>
              <a:t>غيّر الخريطة؛ بغية تشاهد العالم بأسلوب أصحّ.. خسر يكون النقص والخلل في خريطتك ذاتها</a:t>
            </a:r>
            <a:r>
              <a:rPr lang="en-US" sz="1800" dirty="0"/>
              <a:t/>
            </a:r>
            <a:br>
              <a:rPr lang="en-US" sz="1800" dirty="0"/>
            </a:br>
            <a:endParaRPr lang="en-US" sz="1800" dirty="0"/>
          </a:p>
        </p:txBody>
      </p:sp>
      <p:sp>
        <p:nvSpPr>
          <p:cNvPr id="3" name="Subtitle 2"/>
          <p:cNvSpPr>
            <a:spLocks noGrp="1"/>
          </p:cNvSpPr>
          <p:nvPr>
            <p:ph type="subTitle" idx="1"/>
          </p:nvPr>
        </p:nvSpPr>
        <p:spPr>
          <a:xfrm>
            <a:off x="1524000" y="4461433"/>
            <a:ext cx="9144000" cy="1655762"/>
          </a:xfrm>
        </p:spPr>
        <p:txBody>
          <a:bodyPr/>
          <a:lstStyle/>
          <a:p>
            <a:endParaRPr lang="en-US" dirty="0"/>
          </a:p>
        </p:txBody>
      </p:sp>
      <p:pic>
        <p:nvPicPr>
          <p:cNvPr id="4" name="Picture 3" descr="Assumptions of NLP"/>
          <p:cNvPicPr/>
          <p:nvPr/>
        </p:nvPicPr>
        <p:blipFill>
          <a:blip r:embed="rId2">
            <a:extLst>
              <a:ext uri="{28A0092B-C50C-407E-A947-70E740481C1C}">
                <a14:useLocalDpi xmlns:a14="http://schemas.microsoft.com/office/drawing/2010/main" val="0"/>
              </a:ext>
            </a:extLst>
          </a:blip>
          <a:srcRect/>
          <a:stretch>
            <a:fillRect/>
          </a:stretch>
        </p:blipFill>
        <p:spPr bwMode="auto">
          <a:xfrm>
            <a:off x="3142735" y="4461433"/>
            <a:ext cx="5906529" cy="1655762"/>
          </a:xfrm>
          <a:prstGeom prst="rect">
            <a:avLst/>
          </a:prstGeom>
          <a:noFill/>
          <a:ln>
            <a:noFill/>
          </a:ln>
        </p:spPr>
      </p:pic>
    </p:spTree>
    <p:extLst>
      <p:ext uri="{BB962C8B-B14F-4D97-AF65-F5344CB8AC3E}">
        <p14:creationId xmlns:p14="http://schemas.microsoft.com/office/powerpoint/2010/main" val="2110508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65773"/>
            <a:ext cx="10515600" cy="1325563"/>
          </a:xfrm>
        </p:spPr>
        <p:txBody>
          <a:bodyPr>
            <a:noAutofit/>
          </a:bodyPr>
          <a:lstStyle/>
          <a:p>
            <a:pPr algn="r"/>
            <a:r>
              <a:rPr lang="ar-SA" sz="1800" b="1" dirty="0"/>
              <a:t>ثمة نوعان من الإتصال.. الواعي واللا واعي</a:t>
            </a:r>
            <a:r>
              <a:rPr lang="en-US" sz="1800" b="1" dirty="0"/>
              <a:t/>
            </a:r>
            <a:br>
              <a:rPr lang="en-US" sz="1800" b="1" dirty="0"/>
            </a:br>
            <a:r>
              <a:rPr lang="en-US" sz="1800" dirty="0"/>
              <a:t>:</a:t>
            </a:r>
            <a:r>
              <a:rPr lang="ar-SA" sz="1800" dirty="0"/>
              <a:t>حين نتواصل مع الآخرين, فإننا ننقل لهم أفكارنا بطريقتين</a:t>
            </a:r>
            <a:r>
              <a:rPr lang="en-US" sz="1800" dirty="0"/>
              <a:t/>
            </a:r>
            <a:br>
              <a:rPr lang="en-US" sz="1800" dirty="0"/>
            </a:br>
            <a:r>
              <a:rPr lang="ar-SA" sz="1800" dirty="0"/>
              <a:t>الاتصال الواعي: أي البيان المفهوم بالذهن الواعي</a:t>
            </a:r>
            <a:r>
              <a:rPr lang="en-US" sz="1800" dirty="0"/>
              <a:t>.</a:t>
            </a:r>
            <a:br>
              <a:rPr lang="en-US" sz="1800" dirty="0"/>
            </a:br>
            <a:r>
              <a:rPr lang="ar-SA" sz="1800" dirty="0"/>
              <a:t>الاتصال اللا واعي: مثلا: لغة البدن، وطبقة الصوت.. قد لا تفهم الرسالة بأسلوب منتبهٍ, إلا أن الذهن اللاواعي يقول بأنك لن يستريح لذا الفرد</a:t>
            </a:r>
            <a:r>
              <a:rPr lang="en-US" sz="1800" dirty="0"/>
              <a:t/>
            </a:r>
            <a:br>
              <a:rPr lang="en-US" sz="1800" dirty="0"/>
            </a:br>
            <a:r>
              <a:rPr lang="en-US" sz="1800" dirty="0"/>
              <a:t>:</a:t>
            </a:r>
            <a:r>
              <a:rPr lang="ar-SA" sz="1800" dirty="0"/>
              <a:t>هنالك خبرات مهارية عدة ودورات تكلمك عن هذا</a:t>
            </a:r>
            <a:r>
              <a:rPr lang="en-US" sz="1800" dirty="0"/>
              <a:t/>
            </a:r>
            <a:br>
              <a:rPr lang="en-US" sz="1800" dirty="0"/>
            </a:br>
            <a:r>
              <a:rPr lang="ar-SA" sz="1800" dirty="0"/>
              <a:t>معنى الاتصال هو رد الإجراء الناتج</a:t>
            </a:r>
            <a:r>
              <a:rPr lang="en-US" sz="1800" dirty="0"/>
              <a:t/>
            </a:r>
            <a:br>
              <a:rPr lang="en-US" sz="1800" dirty="0"/>
            </a:br>
            <a:r>
              <a:rPr lang="ar-SA" sz="1800" dirty="0"/>
              <a:t>لو وجدت أن شخصا يتعامل معك بكيفية سيئة, فإن معنى ذاك أن كيفية تعاملك أنت برفقته هي الخطأ من الأساس</a:t>
            </a:r>
            <a:r>
              <a:rPr lang="en-US" sz="1800" dirty="0"/>
              <a:t>!</a:t>
            </a:r>
            <a:br>
              <a:rPr lang="en-US" sz="1800" dirty="0"/>
            </a:br>
            <a:r>
              <a:rPr lang="en-US" sz="1800" dirty="0"/>
              <a:t>:</a:t>
            </a:r>
            <a:r>
              <a:rPr lang="ar-SA" sz="1800" dirty="0"/>
              <a:t>يشير إلى مثلاً</a:t>
            </a:r>
            <a:r>
              <a:rPr lang="en-US" sz="1800" dirty="0"/>
              <a:t/>
            </a:r>
            <a:br>
              <a:rPr lang="en-US" sz="1800" dirty="0"/>
            </a:br>
            <a:r>
              <a:rPr lang="ar-SA" sz="1800" dirty="0"/>
              <a:t>الأستاذ: الطلاب والطالبات لا يفهمون ما أقول، ولا يهتمّون بالمحاضرة</a:t>
            </a:r>
            <a:endParaRPr lang="en-US" sz="1800" dirty="0"/>
          </a:p>
        </p:txBody>
      </p:sp>
      <p:sp>
        <p:nvSpPr>
          <p:cNvPr id="3" name="Content Placeholder 2"/>
          <p:cNvSpPr>
            <a:spLocks noGrp="1"/>
          </p:cNvSpPr>
          <p:nvPr>
            <p:ph idx="1"/>
          </p:nvPr>
        </p:nvSpPr>
        <p:spPr/>
        <p:txBody>
          <a:bodyPr>
            <a:normAutofit/>
          </a:bodyPr>
          <a:lstStyle/>
          <a:p>
            <a:pPr algn="r"/>
            <a:endParaRPr lang="ar-SY" sz="1800" dirty="0" smtClean="0"/>
          </a:p>
          <a:p>
            <a:pPr algn="r"/>
            <a:endParaRPr lang="ar-SY" sz="1800" dirty="0"/>
          </a:p>
          <a:p>
            <a:pPr algn="r"/>
            <a:endParaRPr lang="ar-SY" sz="1800" dirty="0" smtClean="0"/>
          </a:p>
          <a:p>
            <a:pPr algn="r"/>
            <a:endParaRPr lang="ar-SY" sz="1800" dirty="0"/>
          </a:p>
          <a:p>
            <a:pPr algn="r"/>
            <a:endParaRPr lang="ar-SY" sz="1800" dirty="0" smtClean="0"/>
          </a:p>
          <a:p>
            <a:pPr algn="r"/>
            <a:endParaRPr lang="ar-SY" sz="1800" dirty="0" smtClean="0"/>
          </a:p>
          <a:p>
            <a:pPr algn="r"/>
            <a:endParaRPr lang="ar-SY" sz="1800" dirty="0"/>
          </a:p>
          <a:p>
            <a:pPr algn="r"/>
            <a:r>
              <a:rPr lang="ar-SA" sz="1800" dirty="0"/>
              <a:t>لو طبقنا تلك النقطة هنا, سنجد أن أسلوب وكيفية الأستاذ في التفسير </a:t>
            </a:r>
            <a:r>
              <a:rPr lang="ar-SA" sz="1800" dirty="0" smtClean="0"/>
              <a:t>على</a:t>
            </a:r>
            <a:endParaRPr lang="ar-SY" sz="1800" dirty="0"/>
          </a:p>
          <a:p>
            <a:pPr algn="r"/>
            <a:r>
              <a:rPr lang="ar-SA" sz="1800" dirty="0" smtClean="0"/>
              <a:t> </a:t>
            </a:r>
            <a:r>
              <a:rPr lang="ar-SA" sz="1800" dirty="0"/>
              <a:t>الأرجح هي الدافع في تلك النتيجة.. لو أنه رد الإجراء (عدم مراعاة الطلاب والطالبات) غير مُخبطةٍ, على الأرجح يكون معنى ذاك أن طريقته في الاتصال (التوضيح) هي غير اللائقة… من المحتمل لو شرحت بأسلوب أخرى يحبونها، تَستطيع أن تشد انتباههم بأسلوب أضخم</a:t>
            </a:r>
            <a:r>
              <a:rPr lang="en-US" sz="1800" dirty="0"/>
              <a:t>!</a:t>
            </a:r>
            <a:br>
              <a:rPr lang="en-US" sz="1800" dirty="0"/>
            </a:br>
            <a:r>
              <a:rPr lang="ar-SA" sz="1800" dirty="0"/>
              <a:t>يشير إلى: لو وجدت تجاوب الناس غير ملائم, فإن معنى ذاك أن طريقتك أنت في الإتصال لا تناسبهم.. فغيّر طريقتك، وستحصل على نتيجة متباينة</a:t>
            </a:r>
            <a:endParaRPr lang="en-US" sz="1800" dirty="0"/>
          </a:p>
        </p:txBody>
      </p:sp>
    </p:spTree>
    <p:extLst>
      <p:ext uri="{BB962C8B-B14F-4D97-AF65-F5344CB8AC3E}">
        <p14:creationId xmlns:p14="http://schemas.microsoft.com/office/powerpoint/2010/main" val="709140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18981"/>
            <a:ext cx="12023124" cy="7912679"/>
          </a:xfrm>
          <a:prstGeom prst="rect">
            <a:avLst/>
          </a:prstGeom>
        </p:spPr>
        <p:txBody>
          <a:bodyPr wrap="square">
            <a:spAutoFit/>
          </a:bodyPr>
          <a:lstStyle/>
          <a:p>
            <a:pPr algn="r">
              <a:lnSpc>
                <a:spcPct val="107000"/>
              </a:lnSpc>
              <a:spcBef>
                <a:spcPts val="200"/>
              </a:spcBef>
              <a:spcAft>
                <a:spcPts val="0"/>
              </a:spcAft>
            </a:pPr>
            <a:r>
              <a:rPr lang="ar-SA" b="1" dirty="0" smtClean="0">
                <a:solidFill>
                  <a:srgbClr val="1F4D78"/>
                </a:solidFill>
                <a:effectLst/>
                <a:latin typeface="Calibri Light" panose="020F0302020204030204" pitchFamily="34" charset="0"/>
                <a:ea typeface="Times New Roman" panose="02020603050405020304" pitchFamily="18" charset="0"/>
                <a:cs typeface="Times New Roman" panose="02020603050405020304" pitchFamily="18" charset="0"/>
              </a:rPr>
              <a:t>الواحد الأكثر إنصياع يكون قادرًا على السيطرة على وجوده في الدنيا</a:t>
            </a:r>
            <a:endParaRPr lang="en-US" b="1" dirty="0" smtClean="0">
              <a:solidFill>
                <a:srgbClr val="1F4D78"/>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r"/>
            <a:r>
              <a:rPr lang="ar-SA" dirty="0" smtClean="0">
                <a:effectLst/>
                <a:latin typeface="Times New Roman" panose="02020603050405020304" pitchFamily="18" charset="0"/>
                <a:ea typeface="Times New Roman" panose="02020603050405020304" pitchFamily="18" charset="0"/>
              </a:rPr>
              <a:t>الحياة لا تتطلب منا إلى جمود.. هنالك تغيرات عديدة تحدُث من حولنا خلال الزمان</a:t>
            </a:r>
            <a:r>
              <a:rPr lang="en-US" dirty="0" smtClean="0">
                <a:effectLst/>
                <a:latin typeface="Times New Roman" panose="02020603050405020304" pitchFamily="18" charset="0"/>
                <a:ea typeface="Times New Roman" panose="02020603050405020304" pitchFamily="18" charset="0"/>
              </a:rPr>
              <a:t>.</a:t>
            </a:r>
            <a:br>
              <a:rPr lang="en-US" dirty="0" smtClean="0">
                <a:effectLst/>
                <a:latin typeface="Times New Roman" panose="02020603050405020304" pitchFamily="18" charset="0"/>
                <a:ea typeface="Times New Roman" panose="02020603050405020304" pitchFamily="18" charset="0"/>
              </a:rPr>
            </a:br>
            <a:r>
              <a:rPr lang="ar-SA" dirty="0" smtClean="0">
                <a:effectLst/>
                <a:latin typeface="Times New Roman" panose="02020603050405020304" pitchFamily="18" charset="0"/>
                <a:ea typeface="Times New Roman" panose="02020603050405020304" pitchFamily="18" charset="0"/>
              </a:rPr>
              <a:t>لو لم تكن مرناً وقادرًا على التكيّف مع تلك الاختلافات, لن يمكن لها أن تكون ناجحًا</a:t>
            </a:r>
            <a:r>
              <a:rPr lang="en-US" dirty="0" smtClean="0">
                <a:effectLst/>
                <a:latin typeface="Times New Roman" panose="02020603050405020304" pitchFamily="18" charset="0"/>
                <a:ea typeface="Times New Roman" panose="02020603050405020304" pitchFamily="18" charset="0"/>
              </a:rPr>
              <a:t>.</a:t>
            </a:r>
            <a:br>
              <a:rPr lang="en-US" dirty="0" smtClean="0">
                <a:effectLst/>
                <a:latin typeface="Times New Roman" panose="02020603050405020304" pitchFamily="18" charset="0"/>
                <a:ea typeface="Times New Roman" panose="02020603050405020304" pitchFamily="18" charset="0"/>
              </a:rPr>
            </a:br>
            <a:r>
              <a:rPr lang="ar-SA" dirty="0" smtClean="0">
                <a:effectLst/>
                <a:latin typeface="Times New Roman" panose="02020603050405020304" pitchFamily="18" charset="0"/>
                <a:ea typeface="Times New Roman" panose="02020603050405020304" pitchFamily="18" charset="0"/>
              </a:rPr>
              <a:t>يلزم أن تحول أساليبك وأدواتك باستمرارً؛ حتى تقدر أن توائم العصر وتتعامل مع الناس.. وسّع دائرة معتقداتك؛ حتى تتمكن أن تكون ناجحاً.. إن كانت الأشجار ذات بأس لانكسرت مع الريح العاتية, لكنها تميل مع الريح؛ لِكَي تناسب الأوضاع المحيطة</a:t>
            </a:r>
            <a:r>
              <a:rPr lang="en-US" dirty="0" smtClean="0">
                <a:effectLst/>
                <a:latin typeface="Times New Roman" panose="02020603050405020304" pitchFamily="18" charset="0"/>
                <a:ea typeface="Times New Roman" panose="02020603050405020304" pitchFamily="18" charset="0"/>
              </a:rPr>
              <a:t>.</a:t>
            </a:r>
            <a:br>
              <a:rPr lang="en-US" dirty="0" smtClean="0">
                <a:effectLst/>
                <a:latin typeface="Times New Roman" panose="02020603050405020304" pitchFamily="18" charset="0"/>
                <a:ea typeface="Times New Roman" panose="02020603050405020304" pitchFamily="18" charset="0"/>
              </a:rPr>
            </a:br>
            <a:r>
              <a:rPr lang="ar-SA" dirty="0" smtClean="0">
                <a:effectLst/>
                <a:latin typeface="Times New Roman" panose="02020603050405020304" pitchFamily="18" charset="0"/>
                <a:ea typeface="Times New Roman" panose="02020603050405020304" pitchFamily="18" charset="0"/>
              </a:rPr>
              <a:t>لا تكن جامدًا</a:t>
            </a:r>
            <a:r>
              <a:rPr lang="en-US" dirty="0" smtClean="0">
                <a:effectLst/>
                <a:latin typeface="Times New Roman" panose="02020603050405020304" pitchFamily="18" charset="0"/>
                <a:ea typeface="Times New Roman" panose="02020603050405020304" pitchFamily="18" charset="0"/>
              </a:rPr>
              <a:t>..</a:t>
            </a:r>
          </a:p>
          <a:p>
            <a:pPr algn="r">
              <a:lnSpc>
                <a:spcPct val="107000"/>
              </a:lnSpc>
              <a:spcBef>
                <a:spcPts val="200"/>
              </a:spcBef>
              <a:spcAft>
                <a:spcPts val="0"/>
              </a:spcAft>
            </a:pPr>
            <a:r>
              <a:rPr lang="ar-SA" b="1" dirty="0" smtClean="0">
                <a:solidFill>
                  <a:srgbClr val="1F4D78"/>
                </a:solidFill>
                <a:effectLst/>
                <a:latin typeface="Calibri Light" panose="020F0302020204030204" pitchFamily="34" charset="0"/>
                <a:ea typeface="Times New Roman" panose="02020603050405020304" pitchFamily="18" charset="0"/>
                <a:cs typeface="Times New Roman" panose="02020603050405020304" pitchFamily="18" charset="0"/>
              </a:rPr>
              <a:t>لا يبقى فشل, إلا أن ثمة نتاج</a:t>
            </a:r>
            <a:endParaRPr lang="en-US" b="1" dirty="0" smtClean="0">
              <a:solidFill>
                <a:srgbClr val="1F4D78"/>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r"/>
            <a:r>
              <a:rPr lang="ar-SA" dirty="0">
                <a:latin typeface="Calibri" panose="020F0502020204030204" pitchFamily="34" charset="0"/>
                <a:ea typeface="Calibri" panose="020F0502020204030204" pitchFamily="34" charset="0"/>
              </a:rPr>
              <a:t>حياتنا متمثل في محاولات.. نقوم بأفعال محددة، وترجع علينا تلك الأعمال بنتائج مغايرة</a:t>
            </a:r>
            <a:r>
              <a:rPr lang="en-US" dirty="0" smtClean="0">
                <a:effectLst/>
                <a:latin typeface="Calibri" panose="020F0502020204030204" pitchFamily="34" charset="0"/>
                <a:ea typeface="Calibri" panose="020F0502020204030204" pitchFamily="34" charset="0"/>
                <a:cs typeface="Arial" panose="020B0604020202020204" pitchFamily="34" charset="0"/>
              </a:rPr>
              <a:t>.</a:t>
            </a:r>
            <a:br>
              <a:rPr lang="en-US" dirty="0" smtClean="0">
                <a:effectLst/>
                <a:latin typeface="Calibri" panose="020F0502020204030204" pitchFamily="34" charset="0"/>
                <a:ea typeface="Calibri" panose="020F0502020204030204" pitchFamily="34" charset="0"/>
                <a:cs typeface="Arial" panose="020B0604020202020204" pitchFamily="34" charset="0"/>
              </a:rPr>
            </a:br>
            <a:r>
              <a:rPr lang="ar-SA" dirty="0">
                <a:latin typeface="Calibri" panose="020F0502020204030204" pitchFamily="34" charset="0"/>
                <a:ea typeface="Calibri" panose="020F0502020204030204" pitchFamily="34" charset="0"/>
              </a:rPr>
              <a:t>ولا يبقى شيء اسمه فشل.. إلا أن ما وقع معناه: أن تجاربنا قد أعطتنا, نتائج غير مبتغى فيها</a:t>
            </a:r>
            <a:r>
              <a:rPr lang="en-US" dirty="0" smtClean="0">
                <a:effectLst/>
                <a:latin typeface="Calibri" panose="020F0502020204030204" pitchFamily="34" charset="0"/>
                <a:ea typeface="Calibri" panose="020F0502020204030204" pitchFamily="34" charset="0"/>
                <a:cs typeface="Arial" panose="020B0604020202020204" pitchFamily="34" charset="0"/>
              </a:rPr>
              <a:t>.</a:t>
            </a:r>
            <a:br>
              <a:rPr lang="en-US" dirty="0" smtClean="0">
                <a:effectLst/>
                <a:latin typeface="Calibri" panose="020F0502020204030204" pitchFamily="34" charset="0"/>
                <a:ea typeface="Calibri" panose="020F0502020204030204" pitchFamily="34" charset="0"/>
                <a:cs typeface="Arial" panose="020B0604020202020204" pitchFamily="34" charset="0"/>
              </a:rPr>
            </a:br>
            <a:r>
              <a:rPr lang="ar-SA" dirty="0">
                <a:latin typeface="Calibri" panose="020F0502020204030204" pitchFamily="34" charset="0"/>
                <a:ea typeface="Calibri" panose="020F0502020204030204" pitchFamily="34" charset="0"/>
              </a:rPr>
              <a:t>معنى ذاك أننا يلزم أن نغير من أساليبنا في المسعى المقبلة؛ لِكَي نحصل على النتائج التي نريدها</a:t>
            </a:r>
            <a:r>
              <a:rPr lang="en-US" dirty="0" smtClean="0">
                <a:effectLst/>
                <a:latin typeface="Calibri" panose="020F0502020204030204" pitchFamily="34" charset="0"/>
                <a:ea typeface="Calibri" panose="020F0502020204030204" pitchFamily="34" charset="0"/>
                <a:cs typeface="Arial" panose="020B0604020202020204" pitchFamily="34" charset="0"/>
              </a:rPr>
              <a:t>.</a:t>
            </a:r>
            <a:br>
              <a:rPr lang="en-US" dirty="0" smtClean="0">
                <a:effectLst/>
                <a:latin typeface="Calibri" panose="020F0502020204030204" pitchFamily="34" charset="0"/>
                <a:ea typeface="Calibri" panose="020F0502020204030204" pitchFamily="34" charset="0"/>
                <a:cs typeface="Arial" panose="020B0604020202020204" pitchFamily="34" charset="0"/>
              </a:rPr>
            </a:br>
            <a:r>
              <a:rPr lang="ar-SA" dirty="0">
                <a:latin typeface="Calibri" panose="020F0502020204030204" pitchFamily="34" charset="0"/>
                <a:ea typeface="Calibri" panose="020F0502020204030204" pitchFamily="34" charset="0"/>
              </a:rPr>
              <a:t>مثلا: لو رسبْت في الاختبار, فإن معنى ذاك أن طريقتك في المذاكرة لم تكن حادثة, لا مفر من التحويل؛ بغية لا يتكرر ذاك</a:t>
            </a:r>
            <a:r>
              <a:rPr lang="en-US" dirty="0" smtClean="0">
                <a:effectLst/>
                <a:latin typeface="Calibri" panose="020F0502020204030204" pitchFamily="34" charset="0"/>
                <a:ea typeface="Calibri" panose="020F0502020204030204" pitchFamily="34" charset="0"/>
                <a:cs typeface="Arial" panose="020B0604020202020204" pitchFamily="34" charset="0"/>
              </a:rPr>
              <a:t>.</a:t>
            </a:r>
            <a:br>
              <a:rPr lang="en-US" dirty="0" smtClean="0">
                <a:effectLst/>
                <a:latin typeface="Calibri" panose="020F0502020204030204" pitchFamily="34" charset="0"/>
                <a:ea typeface="Calibri" panose="020F0502020204030204" pitchFamily="34" charset="0"/>
                <a:cs typeface="Arial" panose="020B0604020202020204" pitchFamily="34" charset="0"/>
              </a:rPr>
            </a:br>
            <a:r>
              <a:rPr lang="ar-SA" dirty="0">
                <a:latin typeface="Calibri" panose="020F0502020204030204" pitchFamily="34" charset="0"/>
                <a:ea typeface="Calibri" panose="020F0502020204030204" pitchFamily="34" charset="0"/>
              </a:rPr>
              <a:t>بمعنى أجدد: الفشل متمثل في محاولة استفدنا منها العدد الكبير من الدروس.. اعرف تلك الدروس جيدًا؛ لأنها ستفيدك في تجاربك </a:t>
            </a:r>
            <a:r>
              <a:rPr lang="ar-SA" dirty="0" smtClean="0">
                <a:latin typeface="Calibri" panose="020F0502020204030204" pitchFamily="34" charset="0"/>
                <a:ea typeface="Calibri" panose="020F0502020204030204" pitchFamily="34" charset="0"/>
              </a:rPr>
              <a:t>المقبلة</a:t>
            </a:r>
            <a:r>
              <a:rPr lang="ar-SY" dirty="0" smtClean="0">
                <a:latin typeface="Calibri" panose="020F0502020204030204" pitchFamily="34" charset="0"/>
                <a:ea typeface="Calibri" panose="020F0502020204030204" pitchFamily="34" charset="0"/>
              </a:rPr>
              <a:t> </a:t>
            </a:r>
          </a:p>
          <a:p>
            <a:pPr algn="r"/>
            <a:endParaRPr lang="ar-SY" dirty="0">
              <a:latin typeface="Calibri" panose="020F0502020204030204" pitchFamily="34" charset="0"/>
            </a:endParaRPr>
          </a:p>
          <a:p>
            <a:pPr algn="r"/>
            <a:r>
              <a:rPr lang="ar-SA" b="1" dirty="0"/>
              <a:t>كل فرد لديه الموارد الأساسية للتعديل</a:t>
            </a:r>
            <a:endParaRPr lang="en-US" b="1" dirty="0"/>
          </a:p>
          <a:p>
            <a:pPr algn="r"/>
            <a:r>
              <a:rPr lang="ar-SA" dirty="0"/>
              <a:t>تلك النقطة أختلف برفقتهم فيها سوى أنني سأشرحها لكم</a:t>
            </a:r>
            <a:r>
              <a:rPr lang="en-US" dirty="0"/>
              <a:t>:</a:t>
            </a:r>
            <a:br>
              <a:rPr lang="en-US" dirty="0"/>
            </a:br>
            <a:r>
              <a:rPr lang="ar-SA" dirty="0"/>
              <a:t>كل واحد يعلم الصواب والخطأ.. خلال خبراتنا الماضية في الطفولة والشباب, نعرف طرقاً عديدة يمكننا بها أن ننجح وأن نحقق ما نود.. سوى أننا ننسى أو نتكاسل أو نتجاهل تلك الموضوعات</a:t>
            </a:r>
            <a:r>
              <a:rPr lang="en-US" dirty="0"/>
              <a:t>..</a:t>
            </a:r>
            <a:br>
              <a:rPr lang="en-US" dirty="0"/>
            </a:br>
            <a:r>
              <a:rPr lang="ar-SA" dirty="0"/>
              <a:t>بكيفية مثل التنويم الإيحائي (سنذكرها فيما بعدً) يقوم الفرد بتخيل مثله الأعلى.. ويتعلم منه كيف نجح، وكيف نهض بما نهض به</a:t>
            </a:r>
            <a:r>
              <a:rPr lang="en-US" dirty="0"/>
              <a:t>.</a:t>
            </a:r>
            <a:br>
              <a:rPr lang="en-US" dirty="0"/>
            </a:br>
            <a:r>
              <a:rPr lang="ar-SA" dirty="0"/>
              <a:t>تلك الأسلوب والكيفية مرتكزة على تلك الفكرة.. أننا نعرف أن “الشحات مبروك” قد صار بطل كمال أجسام عشان بيتدرب يومياً.. نحن نعرف تلك الحقيقة لكننا لا نتدرب يومياً! على الرغم من أننا نعرف ما يجب علينا عمله</a:t>
            </a:r>
            <a:r>
              <a:rPr lang="en-US" dirty="0"/>
              <a:t>!</a:t>
            </a:r>
            <a:br>
              <a:rPr lang="en-US" dirty="0"/>
            </a:br>
            <a:r>
              <a:rPr lang="ar-SA" dirty="0"/>
              <a:t>تلك هي الفكرة</a:t>
            </a:r>
            <a:r>
              <a:rPr lang="en-US" dirty="0"/>
              <a:t>..</a:t>
            </a:r>
            <a:br>
              <a:rPr lang="en-US" dirty="0"/>
            </a:br>
            <a:endParaRPr lang="ar-SY" dirty="0" smtClean="0">
              <a:latin typeface="Calibri" panose="020F0502020204030204" pitchFamily="34" charset="0"/>
            </a:endParaRPr>
          </a:p>
          <a:p>
            <a:pPr algn="r"/>
            <a:endParaRPr lang="ar-SY" dirty="0">
              <a:latin typeface="Calibri" panose="020F0502020204030204" pitchFamily="34" charset="0"/>
            </a:endParaRPr>
          </a:p>
          <a:p>
            <a:pPr algn="r"/>
            <a:endParaRPr lang="ar-SY" dirty="0" smtClean="0">
              <a:latin typeface="Calibri" panose="020F0502020204030204" pitchFamily="34" charset="0"/>
            </a:endParaRPr>
          </a:p>
          <a:p>
            <a:pPr algn="r"/>
            <a:endParaRPr lang="ar-SY" dirty="0">
              <a:latin typeface="Calibri" panose="020F0502020204030204" pitchFamily="34" charset="0"/>
            </a:endParaRPr>
          </a:p>
          <a:p>
            <a:pPr algn="r"/>
            <a:endParaRPr lang="ar-SY" dirty="0" smtClean="0">
              <a:latin typeface="Calibri" panose="020F0502020204030204" pitchFamily="34" charset="0"/>
            </a:endParaRPr>
          </a:p>
          <a:p>
            <a:pPr algn="r"/>
            <a:endParaRPr lang="ar-SY" dirty="0">
              <a:latin typeface="Calibri" panose="020F0502020204030204" pitchFamily="34" charset="0"/>
            </a:endParaRPr>
          </a:p>
          <a:p>
            <a:pPr algn="r"/>
            <a:endParaRPr lang="en-US" dirty="0"/>
          </a:p>
        </p:txBody>
      </p:sp>
    </p:spTree>
    <p:extLst>
      <p:ext uri="{BB962C8B-B14F-4D97-AF65-F5344CB8AC3E}">
        <p14:creationId xmlns:p14="http://schemas.microsoft.com/office/powerpoint/2010/main" val="4225111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8346" y="296562"/>
            <a:ext cx="11627708" cy="6566413"/>
          </a:xfrm>
          <a:prstGeom prst="rect">
            <a:avLst/>
          </a:prstGeom>
        </p:spPr>
        <p:txBody>
          <a:bodyPr wrap="square">
            <a:spAutoFit/>
          </a:bodyPr>
          <a:lstStyle/>
          <a:p>
            <a:pPr algn="r">
              <a:lnSpc>
                <a:spcPct val="107000"/>
              </a:lnSpc>
              <a:spcBef>
                <a:spcPts val="200"/>
              </a:spcBef>
              <a:spcAft>
                <a:spcPts val="0"/>
              </a:spcAft>
            </a:pPr>
            <a:r>
              <a:rPr lang="ar-SA" dirty="0" smtClean="0">
                <a:effectLst/>
                <a:latin typeface="Times New Roman" panose="02020603050405020304" pitchFamily="18" charset="0"/>
                <a:ea typeface="Times New Roman" panose="02020603050405020304" pitchFamily="18" charset="0"/>
              </a:rPr>
              <a:t>رأيي الشخصي هو: في دراستي لمجال مثل مصلحة الأفعال, وجدت أن تلك النقطة ليست صحيحة مستديمًا.. ثمة أساليب لا أعرفها للنجاح, ويجب عليّ أن أتعلمها حقا</a:t>
            </a:r>
            <a:r>
              <a:rPr lang="en-US" dirty="0" smtClean="0">
                <a:effectLst/>
                <a:latin typeface="Times New Roman" panose="02020603050405020304" pitchFamily="18" charset="0"/>
                <a:ea typeface="Times New Roman" panose="02020603050405020304" pitchFamily="18" charset="0"/>
              </a:rPr>
              <a:t>!</a:t>
            </a:r>
            <a:br>
              <a:rPr lang="en-US" dirty="0" smtClean="0">
                <a:effectLst/>
                <a:latin typeface="Times New Roman" panose="02020603050405020304" pitchFamily="18" charset="0"/>
                <a:ea typeface="Times New Roman" panose="02020603050405020304" pitchFamily="18" charset="0"/>
              </a:rPr>
            </a:br>
            <a:r>
              <a:rPr lang="ar-SA" dirty="0" smtClean="0">
                <a:effectLst/>
                <a:latin typeface="Times New Roman" panose="02020603050405020304" pitchFamily="18" charset="0"/>
                <a:ea typeface="Times New Roman" panose="02020603050405020304" pitchFamily="18" charset="0"/>
              </a:rPr>
              <a:t>مش إشتراط كل الناس تكون عارفة ازاي تجدي أو ازاي تتبدل. ذاك ما أعتقده</a:t>
            </a:r>
            <a:endParaRPr lang="ar-SY" dirty="0">
              <a:latin typeface="Times New Roman" panose="02020603050405020304" pitchFamily="18" charset="0"/>
              <a:ea typeface="Times New Roman" panose="02020603050405020304" pitchFamily="18" charset="0"/>
            </a:endParaRPr>
          </a:p>
          <a:p>
            <a:pPr algn="r">
              <a:lnSpc>
                <a:spcPct val="107000"/>
              </a:lnSpc>
              <a:spcBef>
                <a:spcPts val="200"/>
              </a:spcBef>
              <a:spcAft>
                <a:spcPts val="0"/>
              </a:spcAft>
            </a:pPr>
            <a:endParaRPr lang="ar-SY" dirty="0" smtClean="0">
              <a:effectLst/>
              <a:latin typeface="Times New Roman" panose="02020603050405020304" pitchFamily="18" charset="0"/>
              <a:ea typeface="Times New Roman" panose="02020603050405020304" pitchFamily="18" charset="0"/>
            </a:endParaRPr>
          </a:p>
          <a:p>
            <a:pPr algn="r"/>
            <a:r>
              <a:rPr lang="ar-SA" b="1" dirty="0"/>
              <a:t>خلف كل سلوك نية غير سلبية</a:t>
            </a:r>
            <a:endParaRPr lang="en-US" b="1" dirty="0"/>
          </a:p>
          <a:p>
            <a:pPr algn="r"/>
            <a:r>
              <a:rPr lang="en-US" dirty="0"/>
              <a:t> </a:t>
            </a:r>
          </a:p>
          <a:p>
            <a:pPr algn="r"/>
            <a:r>
              <a:rPr lang="ar-SA" dirty="0"/>
              <a:t>لا يبقى واحد يتخيل أنه شرير.. كل واحد يقوم بإجراء سيئ (أياً كان شريرًا) فإنه يؤديه لسبب جيد ومحفز فيما يتعلق له هو.. حين تنشد تحويل فرد, اعرف ذلك الشيء الموجب، ونشد أن تستغله لصالحك؛ لتغير الفرد صوب الأمثل</a:t>
            </a:r>
            <a:r>
              <a:rPr lang="en-US" dirty="0"/>
              <a:t>.</a:t>
            </a:r>
            <a:br>
              <a:rPr lang="en-US" dirty="0"/>
            </a:br>
            <a:r>
              <a:rPr lang="ar-SA" dirty="0"/>
              <a:t>مثال: لقد سرقت؛ لِكَي أطعم عائلتي</a:t>
            </a:r>
            <a:r>
              <a:rPr lang="en-US" dirty="0"/>
              <a:t>.</a:t>
            </a:r>
            <a:br>
              <a:rPr lang="en-US" dirty="0"/>
            </a:br>
            <a:r>
              <a:rPr lang="ar-SA" dirty="0"/>
              <a:t>الإستيلاء غير دقيق بالتأكيدً.. وهو نهض بذاك التصرف السلبي؛ لا لأنه يؤمن أنه شيطان؛ بل لأنه يتخيل أن تلك الأسلوب والكيفية هي ما ستطعم أسرته، وهي نية جيدة ومحفزة مثلما تشاهد</a:t>
            </a:r>
            <a:r>
              <a:rPr lang="en-US" dirty="0"/>
              <a:t>.</a:t>
            </a:r>
            <a:br>
              <a:rPr lang="en-US" dirty="0"/>
            </a:br>
            <a:r>
              <a:rPr lang="ar-SA" dirty="0"/>
              <a:t>لو أردت تغييره لا تصطدم بالسلوك السلبي (أنت حرامي وشرير!)؛ لأنه لن يتجاوب معك؛ لأنه لا يشاهد ذاته أيضاً.. إلا أن استغل تقريره الغير سلبية في فهمه، وبالتالي في تغييره: (لو عايز تتناول عيلتك أساسي تشتغل, عشان لو اتسجنت, مين هيصرف عليهم؟)</a:t>
            </a:r>
            <a:r>
              <a:rPr lang="en-US" dirty="0"/>
              <a:t/>
            </a:r>
            <a:br>
              <a:rPr lang="en-US" dirty="0"/>
            </a:br>
            <a:r>
              <a:rPr lang="ar-SA" dirty="0"/>
              <a:t>بهذا الشكل يمكن لك أن تواصل على نحو أكثر فعالية؛ لأنك لا تتحاور بأسلوب سطحي, إلا أن تناقشه بمنطقه هو</a:t>
            </a:r>
            <a:r>
              <a:rPr lang="en-US" dirty="0"/>
              <a:t>.</a:t>
            </a:r>
            <a:br>
              <a:rPr lang="en-US" dirty="0"/>
            </a:br>
            <a:r>
              <a:rPr lang="ar-SA" dirty="0"/>
              <a:t>ملحوظة: النية الجيدة والمحفزة قد لا تكون غير سلبية سوى من رأي الواحد ذاته</a:t>
            </a:r>
            <a:r>
              <a:rPr lang="en-US" dirty="0"/>
              <a:t>!</a:t>
            </a:r>
            <a:br>
              <a:rPr lang="en-US" dirty="0"/>
            </a:br>
            <a:r>
              <a:rPr lang="ar-SA" dirty="0"/>
              <a:t>عشرة. الذهن والجسد يترك تأثيرا كل منهما على الآخر</a:t>
            </a:r>
            <a:r>
              <a:rPr lang="en-US" dirty="0"/>
              <a:t/>
            </a:r>
            <a:br>
              <a:rPr lang="en-US" dirty="0"/>
            </a:br>
            <a:r>
              <a:rPr lang="ar-SA" dirty="0"/>
              <a:t>لو شعرت بالسعادة ستضحك.. ولو ضحكت ستشعر </a:t>
            </a:r>
            <a:r>
              <a:rPr lang="ar-SA" dirty="0" smtClean="0"/>
              <a:t>بالسعادة</a:t>
            </a:r>
            <a:endParaRPr lang="ar-SY" dirty="0" smtClean="0"/>
          </a:p>
          <a:p>
            <a:pPr algn="r"/>
            <a:endParaRPr lang="ar-SY" dirty="0">
              <a:effectLst/>
              <a:latin typeface="Times New Roman" panose="02020603050405020304" pitchFamily="18" charset="0"/>
              <a:ea typeface="Times New Roman" panose="02020603050405020304" pitchFamily="18" charset="0"/>
            </a:endParaRPr>
          </a:p>
          <a:p>
            <a:pPr algn="r"/>
            <a:r>
              <a:rPr lang="ar-SA" dirty="0"/>
              <a:t>حالتنا الجسمية يقع تأثيرها على حالتنا المزاجية والضد.. لا تمشِ منكّس الدماغ حزين التفاصيل الشكلية؛ فإن ذلك سيؤثر حتمًا على حالتك المزاجية</a:t>
            </a:r>
            <a:r>
              <a:rPr lang="en-US" dirty="0"/>
              <a:t>.</a:t>
            </a:r>
          </a:p>
          <a:p>
            <a:pPr algn="r"/>
            <a:r>
              <a:rPr lang="ar-SA" dirty="0"/>
              <a:t>لو وجدت أن وجهك هذه اللحظة عابس, فلا تتوقع أن تحس بالسعادة؛ لأنك قد رسمت على وجهك تعبيرًا أحدث</a:t>
            </a:r>
            <a:endParaRPr lang="ar-SY" dirty="0" smtClean="0">
              <a:latin typeface="Times New Roman" panose="02020603050405020304" pitchFamily="18" charset="0"/>
              <a:ea typeface="Times New Roman" panose="02020603050405020304" pitchFamily="18" charset="0"/>
            </a:endParaRPr>
          </a:p>
          <a:p>
            <a:pPr algn="r"/>
            <a:endParaRPr lang="ar-SY" dirty="0">
              <a:effectLst/>
              <a:latin typeface="Times New Roman" panose="02020603050405020304" pitchFamily="18" charset="0"/>
              <a:ea typeface="Times New Roman" panose="02020603050405020304" pitchFamily="18" charset="0"/>
            </a:endParaRPr>
          </a:p>
          <a:p>
            <a:pPr algn="r"/>
            <a:endParaRPr lang="ar-SY" dirty="0" smtClean="0">
              <a:latin typeface="Times New Roman" panose="02020603050405020304" pitchFamily="18" charset="0"/>
              <a:ea typeface="Times New Roman" panose="02020603050405020304" pitchFamily="18" charset="0"/>
            </a:endParaRPr>
          </a:p>
          <a:p>
            <a:pPr algn="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59059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4097" name="Picture 2" descr="Assumptions of NL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11430000" cy="597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5878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4205" y="407774"/>
            <a:ext cx="11368217" cy="4216539"/>
          </a:xfrm>
          <a:prstGeom prst="rect">
            <a:avLst/>
          </a:prstGeom>
        </p:spPr>
        <p:txBody>
          <a:bodyPr wrap="square">
            <a:spAutoFit/>
          </a:bodyPr>
          <a:lstStyle/>
          <a:p>
            <a:pPr lvl="0" algn="r" eaLnBrk="0" fontAlgn="base" hangingPunct="0">
              <a:spcBef>
                <a:spcPct val="0"/>
              </a:spcBef>
              <a:spcAft>
                <a:spcPct val="0"/>
              </a:spcAft>
            </a:pPr>
            <a:r>
              <a:rPr kumimoji="0" lang="ar-SA" b="0" i="0" u="none" strike="noStrike" cap="none" normalizeH="0" baseline="0" dirty="0" smtClean="0">
                <a:ln>
                  <a:noFill/>
                </a:ln>
                <a:solidFill>
                  <a:srgbClr val="1F4D78"/>
                </a:solidFill>
                <a:effectLst/>
                <a:latin typeface="Calibri Light" panose="020F0302020204030204" pitchFamily="34" charset="0"/>
                <a:ea typeface="Times New Roman" panose="02020603050405020304" pitchFamily="18" charset="0"/>
                <a:cs typeface="Times New Roman" panose="02020603050405020304" pitchFamily="18" charset="0"/>
              </a:rPr>
              <a:t>إذا تمَكّن أي واحد تأدية شيء. فأي فرد يمكن له تعلم فعله</a:t>
            </a:r>
            <a:endParaRPr kumimoji="0" lang="en-US" b="0" i="0" u="none" strike="noStrike" cap="none" normalizeH="0" baseline="0" dirty="0" smtClean="0">
              <a:ln>
                <a:noFill/>
              </a:ln>
              <a:solidFill>
                <a:srgbClr val="1F4D78"/>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lvl="0" algn="r" eaLnBrk="0" fontAlgn="base" hangingPunct="0">
              <a:spcBef>
                <a:spcPct val="0"/>
              </a:spcBef>
              <a:spcAft>
                <a:spcPct val="0"/>
              </a:spcAft>
            </a:pPr>
            <a:r>
              <a:rPr lang="ar-SA" dirty="0">
                <a:ea typeface="Times New Roman" panose="02020603050405020304" pitchFamily="18" charset="0"/>
              </a:rPr>
              <a:t>المعنى ملحوظ هنا أي توفيق وقف على قدميه به أي واحد, لا يشير إلى أن ذاك الواحد أحسن منك.. إلا أن يقصد أنه قد عرف كيف يقوم بذاك</a:t>
            </a:r>
            <a:endParaRPr kumimoji="0" 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lvl="0" algn="r" eaLnBrk="0" fontAlgn="base" hangingPunct="0">
              <a:spcBef>
                <a:spcPct val="0"/>
              </a:spcBef>
              <a:spcAft>
                <a:spcPct val="0"/>
              </a:spcAft>
            </a:pPr>
            <a:r>
              <a:rPr lang="ar-SA" dirty="0">
                <a:latin typeface="Arial" panose="020B0604020202020204" pitchFamily="34" charset="0"/>
                <a:ea typeface="Times New Roman" panose="02020603050405020304" pitchFamily="18" charset="0"/>
              </a:rPr>
              <a:t>لو عرفت كيف تقوم بذاك, وقمت به بالفعلً.. ستحصل على ذات النتائج لا محالة.. من الممكن تأخذ وقتاً أطول أو جهدًا أضخم, لكنك حتمًا ستصل إلى نفس النتيجة</a:t>
            </a:r>
            <a:r>
              <a:rPr kumimoji="0" 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en-US"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lvl="0" algn="r" eaLnBrk="0" fontAlgn="base" hangingPunct="0">
              <a:spcBef>
                <a:spcPct val="0"/>
              </a:spcBef>
              <a:spcAft>
                <a:spcPct val="0"/>
              </a:spcAft>
            </a:pPr>
            <a:r>
              <a:rPr lang="ar-SA" sz="1600" dirty="0">
                <a:latin typeface="Arial" panose="020B0604020202020204" pitchFamily="34" charset="0"/>
                <a:ea typeface="Calibri" panose="020F0502020204030204" pitchFamily="34" charset="0"/>
              </a:rPr>
              <a:t>وهي الفكرة التي نهضت أعلاها البرمجة اللغوية العصبية أساسا.. لقد نهض المؤسسون بدراسة (إريكسون ـ ساتير ـ فريتز) للوقوف على أساليبهم, وطبقوها، فحصلوا على ذات النتائج.. وتلك النتائج هي البرمجة اللغوية العصبية </a:t>
            </a:r>
            <a:r>
              <a:rPr lang="ar-SA" sz="1600" dirty="0" smtClean="0">
                <a:latin typeface="Arial" panose="020B0604020202020204" pitchFamily="34" charset="0"/>
                <a:ea typeface="Calibri" panose="020F0502020204030204" pitchFamily="34" charset="0"/>
              </a:rPr>
              <a:t>نفسها</a:t>
            </a:r>
            <a:endParaRPr lang="ar-SY" sz="1600" dirty="0" smtClean="0">
              <a:latin typeface="Arial" panose="020B0604020202020204" pitchFamily="34" charset="0"/>
              <a:ea typeface="Calibri" panose="020F0502020204030204" pitchFamily="34" charset="0"/>
            </a:endParaRPr>
          </a:p>
          <a:p>
            <a:pPr lvl="0" algn="r" eaLnBrk="0" fontAlgn="base" hangingPunct="0">
              <a:spcBef>
                <a:spcPct val="0"/>
              </a:spcBef>
              <a:spcAft>
                <a:spcPct val="0"/>
              </a:spcAft>
            </a:pPr>
            <a:endParaRPr kumimoji="0" lang="ar-SY" sz="1600" b="0" i="0" u="none" strike="noStrike" cap="none" normalizeH="0" baseline="0" dirty="0">
              <a:ln>
                <a:noFill/>
              </a:ln>
              <a:solidFill>
                <a:schemeClr val="tx1"/>
              </a:solidFill>
              <a:effectLst/>
              <a:latin typeface="Arial" panose="020B0604020202020204" pitchFamily="34" charset="0"/>
            </a:endParaRPr>
          </a:p>
          <a:p>
            <a:pPr algn="r"/>
            <a:r>
              <a:rPr lang="en-US" sz="1600" dirty="0"/>
              <a:t> </a:t>
            </a:r>
          </a:p>
          <a:p>
            <a:pPr algn="r"/>
            <a:r>
              <a:rPr lang="ar-SA" sz="1600" dirty="0" smtClean="0"/>
              <a:t>إذا </a:t>
            </a:r>
            <a:r>
              <a:rPr lang="ar-SA" sz="1600" dirty="0"/>
              <a:t>فعلت ما فعلته مستديمًا, ستحصل على ما تحصل أعلاه مستديمًا</a:t>
            </a:r>
            <a:r>
              <a:rPr lang="en-US" sz="1600" dirty="0"/>
              <a:t/>
            </a:r>
            <a:br>
              <a:rPr lang="en-US" sz="1600" dirty="0"/>
            </a:br>
            <a:r>
              <a:rPr lang="ar-SA" sz="1600" dirty="0"/>
              <a:t>إن كانت كيفية تفكيرك وأسلوب حياتك وقراراتك التي أخذتها, قد بلغت بك إلى ما أنت فوق منه حالا.. فهل تتوقع أن تبلغ بك إلى شيء مودرن غدًا؟</a:t>
            </a:r>
            <a:endParaRPr lang="en-US" sz="1600" dirty="0"/>
          </a:p>
          <a:p>
            <a:pPr algn="r"/>
            <a:r>
              <a:rPr lang="ar-SA" sz="1600" dirty="0"/>
              <a:t>من المنطقي أن يحول المرء كيفية تفكيره مرة تلو الأخرى.. لو كنت متشائمًا، سوف تكون حياتك جحيمًا.. إلا أن هل فكرت في تحويل كيفية التفكير تلك؛ لِكَي تكتسب نتيجة مغايرة؟</a:t>
            </a:r>
            <a:endParaRPr lang="en-US" sz="1600" dirty="0"/>
          </a:p>
          <a:p>
            <a:pPr algn="r"/>
            <a:r>
              <a:rPr lang="ar-SA" sz="1600" dirty="0"/>
              <a:t>لو كنت تعمل في عمل لا تحبه ولا يدرّ عليك دخلاً موائمًا.. لماذا لم تسْعَ للبحث عن غيره؟ ما الذي تتوقع أن يأتي ذلك ما دُمت تقوم بنفس الشيء؟</a:t>
            </a:r>
            <a:endParaRPr lang="en-US" sz="1600" dirty="0"/>
          </a:p>
          <a:p>
            <a:pPr algn="r"/>
            <a:r>
              <a:rPr lang="ar-SA" sz="1600" dirty="0"/>
              <a:t>إذا فعلت نفس الموضوعات، ستحصل على ذات النتائج.. لو أردت نتائج متنوعة, افعل أشياء متباينة</a:t>
            </a:r>
            <a:endParaRPr lang="ar-SY" sz="1600" dirty="0" smtClean="0">
              <a:latin typeface="Arial" panose="020B0604020202020204" pitchFamily="34" charset="0"/>
            </a:endParaRPr>
          </a:p>
          <a:p>
            <a:pPr lvl="0" algn="r" eaLnBrk="0" fontAlgn="base" hangingPunct="0">
              <a:spcBef>
                <a:spcPct val="0"/>
              </a:spcBef>
              <a:spcAft>
                <a:spcPct val="0"/>
              </a:spcAft>
            </a:pPr>
            <a:endParaRPr kumimoji="0" lang="ar-SY" sz="1600" b="0" i="0" u="none" strike="noStrike" cap="none" normalizeH="0" baseline="0" dirty="0">
              <a:ln>
                <a:noFill/>
              </a:ln>
              <a:solidFill>
                <a:schemeClr val="tx1"/>
              </a:solidFill>
              <a:effectLst/>
              <a:latin typeface="Arial" panose="020B0604020202020204" pitchFamily="34" charset="0"/>
            </a:endParaRPr>
          </a:p>
          <a:p>
            <a:pPr lvl="0" algn="r" eaLnBrk="0" fontAlgn="base" hangingPunct="0">
              <a:spcBef>
                <a:spcPct val="0"/>
              </a:spcBef>
              <a:spcAft>
                <a:spcPct val="0"/>
              </a:spcAft>
            </a:pPr>
            <a:r>
              <a:rPr kumimoji="0" lang="en-US" b="0" i="0" u="none" strike="noStrike" cap="none" normalizeH="0" baseline="0" dirty="0" smtClean="0">
                <a:ln>
                  <a:noFill/>
                </a:ln>
                <a:solidFill>
                  <a:schemeClr val="tx1"/>
                </a:solidFill>
                <a:effectLst/>
              </a:rPr>
              <a:t> </a:t>
            </a:r>
            <a:endParaRPr kumimoji="0" lang="en-US"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29053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TotalTime>
  <Words>251</Words>
  <Application>Microsoft Office PowerPoint</Application>
  <PresentationFormat>Widescreen</PresentationFormat>
  <Paragraphs>43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فرضيات البرمجة اللغوية العصبية  التحويل يصنع التحويل عامتنا يود أن يبدل العديد في عمره.. ذاك واضح. لِكَي تحول حياتك وكل ما حولك فإن المفتاح الحقيقي هو: تحويل نفسك أنت! لأن حياتك وظروفك ومعاملة الناس لك هي من صنع أسلوبك أنت في التناقل مع الحياة.. لو أنه عملك لا يعجبك, فإنك أنت من يعمل فيه.. فإنك أنت الذي لا يطور إمكانياته، أو يدرس أكثر، أو يتقصى أكثر.. إذا كان الناس يعاملونك على نحو سيئ, فمن الذي عوّدهم على ذاك؟ تلك النقطة أومن بها إيماناً حقيقياً.. لو أردت أن تبدل عالمك, ابدأ بتحويل نفسك، وأسلوب وكيفية تفكيرك، وأساليبك في الحياة.. تحويل عالمك الداخلي سيغير عالمك الخارجي.. تلك هي الحقيقة.  الخريطة ليست المكان كلمتكم من قبل عن أن خريطة العاصمة المصرية القاهرة ليست هي القاهرة عاصمة مصر الخريطة من الممكن أن تكون قديمة أو غير دقيقة.. مثلما أنها حتما ليست القاهرة عاصمة مصر ذاتها نفس الشيء.. إدراكك للواقع ليس هو الواقع لو كنت تعتقد أن الحياة سيئة.. فمعنى ذاك أن خريطتك (اعتقادك) تقول: إن الحياة سيئة.. وليس معنى ذلك أن الحياة ذاتها سيئة غيّر الخريطة؛ بغية تشاهد العالم بأسلوب أصحّ.. خسر يكون النقص والخلل في خريطتك ذاتها </vt:lpstr>
      <vt:lpstr>ثمة نوعان من الإتصال.. الواعي واللا واعي :حين نتواصل مع الآخرين, فإننا ننقل لهم أفكارنا بطريقتين الاتصال الواعي: أي البيان المفهوم بالذهن الواعي. الاتصال اللا واعي: مثلا: لغة البدن، وطبقة الصوت.. قد لا تفهم الرسالة بأسلوب منتبهٍ, إلا أن الذهن اللاواعي يقول بأنك لن يستريح لذا الفرد :هنالك خبرات مهارية عدة ودورات تكلمك عن هذا معنى الاتصال هو رد الإجراء الناتج لو وجدت أن شخصا يتعامل معك بكيفية سيئة, فإن معنى ذاك أن كيفية تعاملك أنت برفقته هي الخطأ من الأساس! :يشير إلى مثلاً الأستاذ: الطلاب والطالبات لا يفهمون ما أقول، ولا يهتمّون بالمحاضرة</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cp:revision>
  <dcterms:created xsi:type="dcterms:W3CDTF">2021-04-12T07:20:48Z</dcterms:created>
  <dcterms:modified xsi:type="dcterms:W3CDTF">2021-04-12T11:55:26Z</dcterms:modified>
</cp:coreProperties>
</file>